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83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s/slide79.xml" ContentType="application/vnd.openxmlformats-officedocument.presentationml.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68.xml" ContentType="application/vnd.openxmlformats-officedocument.presentationml.slide+xml"/>
  <Override PartName="/ppt/slides/slide77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s/slide7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s/slide71.xml" ContentType="application/vnd.openxmlformats-officedocument.presentationml.slide+xml"/>
  <Override PartName="/ppt/slides/slide80.xml" ContentType="application/vnd.openxmlformats-officedocument.presentationml.slide+xml"/>
  <Override PartName="/ppt/slides/slide82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slides/slide78.xml" ContentType="application/vnd.openxmlformats-officedocument.presentationml.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Default Extension="rels" ContentType="application/vnd.openxmlformats-package.relationship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6"/>
  </p:notesMasterIdLst>
  <p:sldIdLst>
    <p:sldId id="256" r:id="rId2"/>
    <p:sldId id="263" r:id="rId3"/>
    <p:sldId id="264" r:id="rId4"/>
    <p:sldId id="272" r:id="rId5"/>
    <p:sldId id="258" r:id="rId6"/>
    <p:sldId id="259" r:id="rId7"/>
    <p:sldId id="273" r:id="rId8"/>
    <p:sldId id="301" r:id="rId9"/>
    <p:sldId id="358" r:id="rId10"/>
    <p:sldId id="302" r:id="rId11"/>
    <p:sldId id="303" r:id="rId12"/>
    <p:sldId id="304" r:id="rId13"/>
    <p:sldId id="305" r:id="rId14"/>
    <p:sldId id="306" r:id="rId15"/>
    <p:sldId id="307" r:id="rId16"/>
    <p:sldId id="308" r:id="rId17"/>
    <p:sldId id="309" r:id="rId18"/>
    <p:sldId id="310" r:id="rId19"/>
    <p:sldId id="311" r:id="rId20"/>
    <p:sldId id="312" r:id="rId21"/>
    <p:sldId id="313" r:id="rId22"/>
    <p:sldId id="314" r:id="rId23"/>
    <p:sldId id="315" r:id="rId24"/>
    <p:sldId id="316" r:id="rId25"/>
    <p:sldId id="317" r:id="rId26"/>
    <p:sldId id="318" r:id="rId27"/>
    <p:sldId id="321" r:id="rId28"/>
    <p:sldId id="319" r:id="rId29"/>
    <p:sldId id="320" r:id="rId30"/>
    <p:sldId id="322" r:id="rId31"/>
    <p:sldId id="323" r:id="rId32"/>
    <p:sldId id="324" r:id="rId33"/>
    <p:sldId id="325" r:id="rId34"/>
    <p:sldId id="326" r:id="rId35"/>
    <p:sldId id="327" r:id="rId36"/>
    <p:sldId id="328" r:id="rId37"/>
    <p:sldId id="329" r:id="rId38"/>
    <p:sldId id="330" r:id="rId39"/>
    <p:sldId id="331" r:id="rId40"/>
    <p:sldId id="332" r:id="rId41"/>
    <p:sldId id="333" r:id="rId42"/>
    <p:sldId id="334" r:id="rId43"/>
    <p:sldId id="335" r:id="rId44"/>
    <p:sldId id="336" r:id="rId45"/>
    <p:sldId id="337" r:id="rId46"/>
    <p:sldId id="338" r:id="rId47"/>
    <p:sldId id="339" r:id="rId48"/>
    <p:sldId id="340" r:id="rId49"/>
    <p:sldId id="341" r:id="rId50"/>
    <p:sldId id="342" r:id="rId51"/>
    <p:sldId id="343" r:id="rId52"/>
    <p:sldId id="344" r:id="rId53"/>
    <p:sldId id="345" r:id="rId54"/>
    <p:sldId id="346" r:id="rId55"/>
    <p:sldId id="347" r:id="rId56"/>
    <p:sldId id="376" r:id="rId57"/>
    <p:sldId id="348" r:id="rId58"/>
    <p:sldId id="349" r:id="rId59"/>
    <p:sldId id="350" r:id="rId60"/>
    <p:sldId id="351" r:id="rId61"/>
    <p:sldId id="352" r:id="rId62"/>
    <p:sldId id="353" r:id="rId63"/>
    <p:sldId id="354" r:id="rId64"/>
    <p:sldId id="355" r:id="rId65"/>
    <p:sldId id="356" r:id="rId66"/>
    <p:sldId id="377" r:id="rId67"/>
    <p:sldId id="359" r:id="rId68"/>
    <p:sldId id="360" r:id="rId69"/>
    <p:sldId id="361" r:id="rId70"/>
    <p:sldId id="362" r:id="rId71"/>
    <p:sldId id="363" r:id="rId72"/>
    <p:sldId id="364" r:id="rId73"/>
    <p:sldId id="365" r:id="rId74"/>
    <p:sldId id="366" r:id="rId75"/>
    <p:sldId id="367" r:id="rId76"/>
    <p:sldId id="368" r:id="rId77"/>
    <p:sldId id="369" r:id="rId78"/>
    <p:sldId id="370" r:id="rId79"/>
    <p:sldId id="372" r:id="rId80"/>
    <p:sldId id="371" r:id="rId81"/>
    <p:sldId id="373" r:id="rId82"/>
    <p:sldId id="374" r:id="rId83"/>
    <p:sldId id="375" r:id="rId84"/>
    <p:sldId id="357" r:id="rId85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clrMru>
    <a:srgbClr val="6666FF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1544" autoAdjust="0"/>
    <p:restoredTop sz="94660"/>
  </p:normalViewPr>
  <p:slideViewPr>
    <p:cSldViewPr>
      <p:cViewPr varScale="1">
        <p:scale>
          <a:sx n="91" d="100"/>
          <a:sy n="91" d="100"/>
        </p:scale>
        <p:origin x="-948" y="-9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tableStyles" Target="tableStyles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D22F7E-1895-451B-AE46-E5360CD85597}" type="datetimeFigureOut">
              <a:rPr lang="en-IN" smtClean="0"/>
              <a:pPr/>
              <a:t>18-03-2021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8DAFC3-B5FA-4EB3-A424-2B8A37034A20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4049857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22197685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216"/>
            <a:ext cx="6948264" cy="857250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DF8C5CDB-1AEF-4522-8EAF-CE1F4E5D863E}" type="datetimeFigureOut">
              <a:rPr lang="ko-KR" altLang="en-US" smtClean="0"/>
              <a:pPr/>
              <a:t>2021-03-18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83B0A39C-9AA3-4A83-82D7-24ADE085033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0255522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  <a:prstGeom prst="rect">
            <a:avLst/>
          </a:prstGeom>
        </p:spPr>
        <p:txBody>
          <a:bodyPr vert="eaVert"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DF8C5CDB-1AEF-4522-8EAF-CE1F4E5D863E}" type="datetimeFigureOut">
              <a:rPr lang="ko-KR" altLang="en-US" smtClean="0"/>
              <a:pPr/>
              <a:t>2021-03-18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83B0A39C-9AA3-4A83-82D7-24ADE085033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1130338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144000" cy="884466"/>
          </a:xfrm>
          <a:prstGeom prst="rect">
            <a:avLst/>
          </a:prstGeom>
        </p:spPr>
        <p:txBody>
          <a:bodyPr anchor="ctr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ko-KR" dirty="0"/>
              <a:t> Click to edit title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</p:spTree>
    <p:extLst>
      <p:ext uri="{BB962C8B-B14F-4D97-AF65-F5344CB8AC3E}">
        <p14:creationId xmlns="" xmlns:p14="http://schemas.microsoft.com/office/powerpoint/2010/main" val="11469437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altLang="ko-KR" dirty="0"/>
              <a:t>Click to edit title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DF8C5CDB-1AEF-4522-8EAF-CE1F4E5D863E}" type="datetimeFigureOut">
              <a:rPr lang="ko-KR" altLang="en-US" smtClean="0"/>
              <a:pPr/>
              <a:t>2021-03-18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83B0A39C-9AA3-4A83-82D7-24ADE085033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1598060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6948264" cy="884466"/>
          </a:xfrm>
          <a:prstGeom prst="rect">
            <a:avLst/>
          </a:prstGeom>
        </p:spPr>
        <p:txBody>
          <a:bodyPr anchor="ctr"/>
          <a:lstStyle>
            <a:lvl1pPr algn="l">
              <a:defRPr/>
            </a:lvl1pPr>
          </a:lstStyle>
          <a:p>
            <a:r>
              <a:rPr lang="en-US" altLang="ko-KR" dirty="0"/>
              <a:t>Click to edit title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DF8C5CDB-1AEF-4522-8EAF-CE1F4E5D863E}" type="datetimeFigureOut">
              <a:rPr lang="ko-KR" altLang="en-US" smtClean="0"/>
              <a:pPr/>
              <a:t>2021-03-18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83B0A39C-9AA3-4A83-82D7-24ADE085033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7566157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anchor="ctr"/>
          <a:lstStyle>
            <a:lvl1pPr algn="l">
              <a:defRPr/>
            </a:lvl1pPr>
          </a:lstStyle>
          <a:p>
            <a:r>
              <a:rPr lang="en-US" altLang="ko-KR" dirty="0"/>
              <a:t>Click to edit title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DF8C5CDB-1AEF-4522-8EAF-CE1F4E5D863E}" type="datetimeFigureOut">
              <a:rPr lang="ko-KR" altLang="en-US" smtClean="0"/>
              <a:pPr/>
              <a:t>2021-03-18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83B0A39C-9AA3-4A83-82D7-24ADE085033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40178518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216"/>
            <a:ext cx="6948264" cy="857250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DF8C5CDB-1AEF-4522-8EAF-CE1F4E5D863E}" type="datetimeFigureOut">
              <a:rPr lang="ko-KR" altLang="en-US" smtClean="0"/>
              <a:pPr/>
              <a:t>2021-03-18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83B0A39C-9AA3-4A83-82D7-24ADE085033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1761040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DF8C5CDB-1AEF-4522-8EAF-CE1F4E5D863E}" type="datetimeFigureOut">
              <a:rPr lang="ko-KR" altLang="en-US" smtClean="0"/>
              <a:pPr/>
              <a:t>2021-03-18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83B0A39C-9AA3-4A83-82D7-24ADE085033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8372809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DF8C5CDB-1AEF-4522-8EAF-CE1F4E5D863E}" type="datetimeFigureOut">
              <a:rPr lang="ko-KR" altLang="en-US" smtClean="0"/>
              <a:pPr/>
              <a:t>2021-03-18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83B0A39C-9AA3-4A83-82D7-24ADE085033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3670044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DF8C5CDB-1AEF-4522-8EAF-CE1F4E5D863E}" type="datetimeFigureOut">
              <a:rPr lang="ko-KR" altLang="en-US" smtClean="0"/>
              <a:pPr/>
              <a:t>2021-03-18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83B0A39C-9AA3-4A83-82D7-24ADE085033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713599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42523917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3600" b="1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mailto:info@aarniktechnology.com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29124" y="2214560"/>
            <a:ext cx="3143272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b="1" dirty="0">
                <a:solidFill>
                  <a:schemeClr val="accent5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GROUP NO. 16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400" b="1" dirty="0">
              <a:solidFill>
                <a:schemeClr val="accent5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400" b="1" dirty="0">
                <a:solidFill>
                  <a:schemeClr val="accent5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18BCA086 – SOURAV AGRAWAL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400" b="1" dirty="0">
                <a:solidFill>
                  <a:schemeClr val="accent5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18BCA088 – SAHIL MANSURI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400" b="1" dirty="0">
                <a:solidFill>
                  <a:schemeClr val="accent5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18BCA132 – DIVYANSH JAIN</a:t>
            </a:r>
            <a:endParaRPr kumimoji="0" lang="en-US" altLang="ko-KR" sz="1400" b="1" dirty="0">
              <a:solidFill>
                <a:schemeClr val="accent5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TextBox 1"/>
          <p:cNvSpPr txBox="1">
            <a:spLocks noChangeArrowheads="1"/>
          </p:cNvSpPr>
          <p:nvPr/>
        </p:nvSpPr>
        <p:spPr bwMode="auto">
          <a:xfrm>
            <a:off x="3286116" y="571400"/>
            <a:ext cx="5425835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ko-KR" sz="3200" b="1" dirty="0">
                <a:solidFill>
                  <a:schemeClr val="accent5">
                    <a:lumMod val="50000"/>
                  </a:schemeClr>
                </a:solidFill>
                <a:latin typeface="+mj-lt"/>
                <a:ea typeface="Arial Unicode MS" pitchFamily="34" charset="-128"/>
                <a:cs typeface="Arial Unicode MS" pitchFamily="34" charset="-128"/>
              </a:rPr>
              <a:t>ONLINE FOOD ORDERING SYSTEM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00562" y="3857634"/>
            <a:ext cx="42863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>
                <a:solidFill>
                  <a:schemeClr val="accent5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Internal Guide : Ms. </a:t>
            </a:r>
            <a:r>
              <a:rPr lang="en-IN" sz="1600" b="1" dirty="0" err="1">
                <a:solidFill>
                  <a:schemeClr val="accent5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Manali</a:t>
            </a:r>
            <a:r>
              <a:rPr lang="en-IN" sz="1600" b="1" dirty="0">
                <a:solidFill>
                  <a:schemeClr val="accent5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IN" sz="1600" b="1" dirty="0" err="1">
                <a:solidFill>
                  <a:schemeClr val="accent5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Brahmbhatt</a:t>
            </a:r>
            <a:endParaRPr lang="en-IN" sz="1600" b="1" dirty="0">
              <a:solidFill>
                <a:schemeClr val="accent5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r>
              <a:rPr lang="en-IN" sz="1600" b="1" dirty="0">
                <a:solidFill>
                  <a:schemeClr val="accent5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External Guide :Mr. </a:t>
            </a:r>
            <a:r>
              <a:rPr lang="en-IN" sz="1600" b="1" dirty="0" err="1">
                <a:solidFill>
                  <a:schemeClr val="accent5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Jugal</a:t>
            </a:r>
            <a:r>
              <a:rPr lang="en-IN" sz="1600" b="1" dirty="0">
                <a:solidFill>
                  <a:schemeClr val="accent5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IN" sz="1600" b="1" dirty="0" err="1">
                <a:solidFill>
                  <a:schemeClr val="accent5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Prajapati</a:t>
            </a:r>
            <a:endParaRPr lang="en-US" sz="1600" b="1" dirty="0">
              <a:solidFill>
                <a:schemeClr val="accent5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03447833"/>
      </p:ext>
    </p:extLst>
  </p:cSld>
  <p:clrMapOvr>
    <a:masterClrMapping/>
  </p:clrMapOvr>
  <p:transition spd="slow">
    <p:wipe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DD5CDF78-8C57-46C9-9829-ADB8A3B199F7}"/>
              </a:ext>
            </a:extLst>
          </p:cNvPr>
          <p:cNvSpPr txBox="1"/>
          <p:nvPr/>
        </p:nvSpPr>
        <p:spPr>
          <a:xfrm>
            <a:off x="1428728" y="214296"/>
            <a:ext cx="63579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chemeClr val="accent5">
                    <a:lumMod val="50000"/>
                  </a:schemeClr>
                </a:solidFill>
              </a:rPr>
              <a:t>Login Page</a:t>
            </a:r>
          </a:p>
          <a:p>
            <a:pPr algn="ctr"/>
            <a:r>
              <a:rPr lang="en-IN" b="1" dirty="0" smtClean="0">
                <a:solidFill>
                  <a:schemeClr val="accent5">
                    <a:lumMod val="50000"/>
                  </a:schemeClr>
                </a:solidFill>
              </a:rPr>
              <a:t>Invalid Email</a:t>
            </a:r>
          </a:p>
        </p:txBody>
      </p:sp>
      <p:pic>
        <p:nvPicPr>
          <p:cNvPr id="4" name="Picture 3" descr="userEmailInvali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46364"/>
            <a:ext cx="9144000" cy="4197136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569601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DD5CDF78-8C57-46C9-9829-ADB8A3B199F7}"/>
              </a:ext>
            </a:extLst>
          </p:cNvPr>
          <p:cNvSpPr txBox="1"/>
          <p:nvPr/>
        </p:nvSpPr>
        <p:spPr>
          <a:xfrm>
            <a:off x="1428728" y="214296"/>
            <a:ext cx="63579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chemeClr val="accent5">
                    <a:lumMod val="50000"/>
                  </a:schemeClr>
                </a:solidFill>
              </a:rPr>
              <a:t>Login Page</a:t>
            </a:r>
          </a:p>
          <a:p>
            <a:pPr algn="ctr"/>
            <a:r>
              <a:rPr lang="en-IN" b="1" dirty="0" smtClean="0">
                <a:solidFill>
                  <a:schemeClr val="accent5">
                    <a:lumMod val="50000"/>
                  </a:schemeClr>
                </a:solidFill>
              </a:rPr>
              <a:t>Invalid Password</a:t>
            </a:r>
          </a:p>
        </p:txBody>
      </p:sp>
      <p:pic>
        <p:nvPicPr>
          <p:cNvPr id="4" name="Picture 3" descr="userPasswordInvali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32976"/>
            <a:ext cx="9144000" cy="421052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569601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DD5CDF78-8C57-46C9-9829-ADB8A3B199F7}"/>
              </a:ext>
            </a:extLst>
          </p:cNvPr>
          <p:cNvSpPr txBox="1"/>
          <p:nvPr/>
        </p:nvSpPr>
        <p:spPr>
          <a:xfrm>
            <a:off x="1428728" y="214296"/>
            <a:ext cx="6357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chemeClr val="accent5">
                    <a:lumMod val="50000"/>
                  </a:schemeClr>
                </a:solidFill>
              </a:rPr>
              <a:t>Admin Homepage</a:t>
            </a:r>
          </a:p>
        </p:txBody>
      </p:sp>
      <p:pic>
        <p:nvPicPr>
          <p:cNvPr id="5" name="Picture 4" descr="admin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2924"/>
            <a:ext cx="9144000" cy="4500576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569601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DD5CDF78-8C57-46C9-9829-ADB8A3B199F7}"/>
              </a:ext>
            </a:extLst>
          </p:cNvPr>
          <p:cNvSpPr txBox="1"/>
          <p:nvPr/>
        </p:nvSpPr>
        <p:spPr>
          <a:xfrm>
            <a:off x="1428728" y="214296"/>
            <a:ext cx="6357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chemeClr val="accent5">
                    <a:lumMod val="50000"/>
                  </a:schemeClr>
                </a:solidFill>
              </a:rPr>
              <a:t>Admin User Management Page-1</a:t>
            </a:r>
          </a:p>
        </p:txBody>
      </p:sp>
      <p:pic>
        <p:nvPicPr>
          <p:cNvPr id="4" name="Picture 3" descr="admin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1486"/>
            <a:ext cx="9144000" cy="4572013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569601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DD5CDF78-8C57-46C9-9829-ADB8A3B199F7}"/>
              </a:ext>
            </a:extLst>
          </p:cNvPr>
          <p:cNvSpPr txBox="1"/>
          <p:nvPr/>
        </p:nvSpPr>
        <p:spPr>
          <a:xfrm>
            <a:off x="1428728" y="214296"/>
            <a:ext cx="6357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chemeClr val="accent5">
                    <a:lumMod val="50000"/>
                  </a:schemeClr>
                </a:solidFill>
              </a:rPr>
              <a:t>Admin User Management Page-2</a:t>
            </a:r>
          </a:p>
        </p:txBody>
      </p:sp>
      <p:pic>
        <p:nvPicPr>
          <p:cNvPr id="6" name="Picture 5" descr="admin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1486"/>
            <a:ext cx="9144000" cy="4570758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569601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DD5CDF78-8C57-46C9-9829-ADB8A3B199F7}"/>
              </a:ext>
            </a:extLst>
          </p:cNvPr>
          <p:cNvSpPr txBox="1"/>
          <p:nvPr/>
        </p:nvSpPr>
        <p:spPr>
          <a:xfrm>
            <a:off x="1428728" y="214296"/>
            <a:ext cx="6357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chemeClr val="accent5">
                    <a:lumMod val="50000"/>
                  </a:schemeClr>
                </a:solidFill>
              </a:rPr>
              <a:t>Admin Order Management Page-1</a:t>
            </a:r>
          </a:p>
        </p:txBody>
      </p:sp>
      <p:pic>
        <p:nvPicPr>
          <p:cNvPr id="4" name="Picture 3" descr="admin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2923"/>
            <a:ext cx="9144000" cy="4499321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569601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DD5CDF78-8C57-46C9-9829-ADB8A3B199F7}"/>
              </a:ext>
            </a:extLst>
          </p:cNvPr>
          <p:cNvSpPr txBox="1"/>
          <p:nvPr/>
        </p:nvSpPr>
        <p:spPr>
          <a:xfrm>
            <a:off x="1428728" y="214296"/>
            <a:ext cx="6357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chemeClr val="accent5">
                    <a:lumMod val="50000"/>
                  </a:schemeClr>
                </a:solidFill>
              </a:rPr>
              <a:t>Admin Order Management Page-2</a:t>
            </a:r>
          </a:p>
        </p:txBody>
      </p:sp>
      <p:pic>
        <p:nvPicPr>
          <p:cNvPr id="5" name="Picture 4" descr="admin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1486"/>
            <a:ext cx="9144000" cy="4570758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569601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DD5CDF78-8C57-46C9-9829-ADB8A3B199F7}"/>
              </a:ext>
            </a:extLst>
          </p:cNvPr>
          <p:cNvSpPr txBox="1"/>
          <p:nvPr/>
        </p:nvSpPr>
        <p:spPr>
          <a:xfrm>
            <a:off x="1428728" y="214296"/>
            <a:ext cx="6357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chemeClr val="accent5">
                    <a:lumMod val="50000"/>
                  </a:schemeClr>
                </a:solidFill>
              </a:rPr>
              <a:t>Admin Manage Feedbacks Page</a:t>
            </a:r>
          </a:p>
        </p:txBody>
      </p:sp>
      <p:pic>
        <p:nvPicPr>
          <p:cNvPr id="6" name="Picture 5" descr="admin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3536"/>
            <a:ext cx="9144000" cy="4578708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569601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DD5CDF78-8C57-46C9-9829-ADB8A3B199F7}"/>
              </a:ext>
            </a:extLst>
          </p:cNvPr>
          <p:cNvSpPr txBox="1"/>
          <p:nvPr/>
        </p:nvSpPr>
        <p:spPr>
          <a:xfrm>
            <a:off x="1428728" y="214296"/>
            <a:ext cx="6357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chemeClr val="accent5">
                    <a:lumMod val="50000"/>
                  </a:schemeClr>
                </a:solidFill>
              </a:rPr>
              <a:t>Restaurant Homepage</a:t>
            </a:r>
          </a:p>
        </p:txBody>
      </p:sp>
      <p:pic>
        <p:nvPicPr>
          <p:cNvPr id="4" name="Picture 3" descr="restaurant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3536"/>
            <a:ext cx="9144000" cy="4578708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569601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DD5CDF78-8C57-46C9-9829-ADB8A3B199F7}"/>
              </a:ext>
            </a:extLst>
          </p:cNvPr>
          <p:cNvSpPr txBox="1"/>
          <p:nvPr/>
        </p:nvSpPr>
        <p:spPr>
          <a:xfrm>
            <a:off x="1428728" y="214296"/>
            <a:ext cx="6357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chemeClr val="accent5">
                    <a:lumMod val="50000"/>
                  </a:schemeClr>
                </a:solidFill>
              </a:rPr>
              <a:t>Restaurant Manage Food Items Page-1 </a:t>
            </a:r>
          </a:p>
        </p:txBody>
      </p:sp>
      <p:pic>
        <p:nvPicPr>
          <p:cNvPr id="5" name="Picture 4" descr="restaurant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2924"/>
            <a:ext cx="9144000" cy="4485932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569601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200" spc="-134" dirty="0">
                <a:solidFill>
                  <a:srgbClr val="1D617A"/>
                </a:solidFill>
                <a:latin typeface="Poppins Bold Bold Italics"/>
              </a:rPr>
              <a:t>INDEX</a:t>
            </a:r>
            <a:endParaRPr lang="en-IN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99592" y="714362"/>
            <a:ext cx="7920880" cy="3747863"/>
          </a:xfrm>
        </p:spPr>
        <p:txBody>
          <a:bodyPr/>
          <a:lstStyle/>
          <a:p>
            <a:pPr marL="921300" lvl="2" indent="-342900">
              <a:buFont typeface="+mj-lt"/>
              <a:buAutoNum type="arabicPeriod"/>
            </a:pPr>
            <a:r>
              <a:rPr lang="en-IN" sz="1800" dirty="0">
                <a:solidFill>
                  <a:srgbClr val="1D617A"/>
                </a:solidFill>
                <a:latin typeface="Poppins Light"/>
              </a:rPr>
              <a:t>About Company</a:t>
            </a:r>
          </a:p>
          <a:p>
            <a:pPr marL="921300" lvl="2" indent="-342900">
              <a:buFont typeface="+mj-lt"/>
              <a:buAutoNum type="arabicPeriod"/>
            </a:pPr>
            <a:r>
              <a:rPr lang="en-IN" sz="1800" dirty="0">
                <a:solidFill>
                  <a:srgbClr val="1D617A"/>
                </a:solidFill>
                <a:latin typeface="Poppins Light"/>
              </a:rPr>
              <a:t>Company Details</a:t>
            </a:r>
          </a:p>
          <a:p>
            <a:pPr marL="921300" lvl="2" indent="-342900">
              <a:buFont typeface="+mj-lt"/>
              <a:buAutoNum type="arabicPeriod"/>
            </a:pPr>
            <a:r>
              <a:rPr lang="en-IN" sz="1800" dirty="0">
                <a:solidFill>
                  <a:srgbClr val="1D617A"/>
                </a:solidFill>
                <a:latin typeface="Poppins Light"/>
              </a:rPr>
              <a:t>Project Description</a:t>
            </a:r>
          </a:p>
          <a:p>
            <a:pPr marL="921300" lvl="2" indent="-342900">
              <a:buFont typeface="+mj-lt"/>
              <a:buAutoNum type="arabicPeriod"/>
            </a:pPr>
            <a:r>
              <a:rPr lang="en-IN" sz="1800" dirty="0">
                <a:solidFill>
                  <a:srgbClr val="1D617A"/>
                </a:solidFill>
                <a:latin typeface="Poppins Light"/>
              </a:rPr>
              <a:t>Requirement Gathering</a:t>
            </a:r>
          </a:p>
          <a:p>
            <a:pPr marL="921300" lvl="2" indent="-342900">
              <a:buFont typeface="+mj-lt"/>
              <a:buAutoNum type="arabicPeriod"/>
            </a:pPr>
            <a:r>
              <a:rPr lang="en-IN" sz="1800" dirty="0">
                <a:solidFill>
                  <a:srgbClr val="1D617A"/>
                </a:solidFill>
                <a:latin typeface="Poppins Light"/>
              </a:rPr>
              <a:t>Tools and Technologies </a:t>
            </a:r>
            <a:r>
              <a:rPr lang="en-IN" sz="1800" dirty="0" smtClean="0">
                <a:solidFill>
                  <a:srgbClr val="1D617A"/>
                </a:solidFill>
                <a:latin typeface="Poppins Light"/>
              </a:rPr>
              <a:t>Used</a:t>
            </a:r>
            <a:endParaRPr lang="en-IN" sz="1800" dirty="0">
              <a:solidFill>
                <a:srgbClr val="1D617A"/>
              </a:solidFill>
              <a:latin typeface="Poppins Light"/>
            </a:endParaRPr>
          </a:p>
          <a:p>
            <a:pPr marL="921300" lvl="2" indent="-342900">
              <a:buFont typeface="+mj-lt"/>
              <a:buAutoNum type="arabicPeriod"/>
            </a:pPr>
            <a:r>
              <a:rPr lang="en-IN" sz="1800" dirty="0" smtClean="0">
                <a:solidFill>
                  <a:srgbClr val="1D617A"/>
                </a:solidFill>
                <a:latin typeface="Poppins Light"/>
              </a:rPr>
              <a:t>Screen Layouts</a:t>
            </a:r>
          </a:p>
          <a:p>
            <a:pPr marL="921300" lvl="2" indent="-342900">
              <a:buFont typeface="+mj-lt"/>
              <a:buAutoNum type="arabicPeriod"/>
            </a:pPr>
            <a:r>
              <a:rPr lang="en-IN" sz="1800" dirty="0" smtClean="0">
                <a:solidFill>
                  <a:srgbClr val="1D617A"/>
                </a:solidFill>
                <a:latin typeface="Poppins Light"/>
              </a:rPr>
              <a:t>Database Snips</a:t>
            </a:r>
          </a:p>
          <a:p>
            <a:pPr marL="921300" lvl="2" indent="-342900">
              <a:buFont typeface="+mj-lt"/>
              <a:buAutoNum type="arabicPeriod"/>
            </a:pPr>
            <a:r>
              <a:rPr lang="en-IN" sz="1800" dirty="0" smtClean="0">
                <a:solidFill>
                  <a:srgbClr val="1D617A"/>
                </a:solidFill>
                <a:latin typeface="Poppins Light"/>
              </a:rPr>
              <a:t>Reports</a:t>
            </a:r>
            <a:endParaRPr lang="en-IN" sz="1800" dirty="0">
              <a:solidFill>
                <a:srgbClr val="1D617A"/>
              </a:solidFill>
              <a:latin typeface="Poppins Ligh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677239839"/>
      </p:ext>
    </p:extLst>
  </p:cSld>
  <p:clrMapOvr>
    <a:masterClrMapping/>
  </p:clrMapOvr>
  <p:transition spd="slow">
    <p:pull dir="d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DD5CDF78-8C57-46C9-9829-ADB8A3B199F7}"/>
              </a:ext>
            </a:extLst>
          </p:cNvPr>
          <p:cNvSpPr txBox="1"/>
          <p:nvPr/>
        </p:nvSpPr>
        <p:spPr>
          <a:xfrm>
            <a:off x="1428728" y="214296"/>
            <a:ext cx="6357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chemeClr val="accent5">
                    <a:lumMod val="50000"/>
                  </a:schemeClr>
                </a:solidFill>
              </a:rPr>
              <a:t>Restaurant Manage Food Items Page-2 </a:t>
            </a:r>
          </a:p>
        </p:txBody>
      </p:sp>
      <p:pic>
        <p:nvPicPr>
          <p:cNvPr id="4" name="Picture 3" descr="restaurant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3700"/>
            <a:ext cx="9144000" cy="453854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569601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DD5CDF78-8C57-46C9-9829-ADB8A3B199F7}"/>
              </a:ext>
            </a:extLst>
          </p:cNvPr>
          <p:cNvSpPr txBox="1"/>
          <p:nvPr/>
        </p:nvSpPr>
        <p:spPr>
          <a:xfrm>
            <a:off x="1428728" y="214296"/>
            <a:ext cx="6357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chemeClr val="accent5">
                    <a:lumMod val="50000"/>
                  </a:schemeClr>
                </a:solidFill>
              </a:rPr>
              <a:t>Restaurant Manage Orders Page-1 </a:t>
            </a:r>
          </a:p>
        </p:txBody>
      </p:sp>
      <p:pic>
        <p:nvPicPr>
          <p:cNvPr id="5" name="Picture 4" descr="restaurant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3536"/>
            <a:ext cx="9144000" cy="4578708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569601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DD5CDF78-8C57-46C9-9829-ADB8A3B199F7}"/>
              </a:ext>
            </a:extLst>
          </p:cNvPr>
          <p:cNvSpPr txBox="1"/>
          <p:nvPr/>
        </p:nvSpPr>
        <p:spPr>
          <a:xfrm>
            <a:off x="1428728" y="214296"/>
            <a:ext cx="6357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chemeClr val="accent5">
                    <a:lumMod val="50000"/>
                  </a:schemeClr>
                </a:solidFill>
              </a:rPr>
              <a:t>Restaurant Manage Orders Page-2 </a:t>
            </a:r>
          </a:p>
        </p:txBody>
      </p:sp>
      <p:pic>
        <p:nvPicPr>
          <p:cNvPr id="4" name="Picture 3" descr="restaurant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3700"/>
            <a:ext cx="9144000" cy="4538543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569601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DD5CDF78-8C57-46C9-9829-ADB8A3B199F7}"/>
              </a:ext>
            </a:extLst>
          </p:cNvPr>
          <p:cNvSpPr txBox="1"/>
          <p:nvPr/>
        </p:nvSpPr>
        <p:spPr>
          <a:xfrm>
            <a:off x="1428728" y="214296"/>
            <a:ext cx="6357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chemeClr val="accent5">
                    <a:lumMod val="50000"/>
                  </a:schemeClr>
                </a:solidFill>
              </a:rPr>
              <a:t>Restaurant Manage Payments Page-1 </a:t>
            </a:r>
          </a:p>
        </p:txBody>
      </p:sp>
      <p:pic>
        <p:nvPicPr>
          <p:cNvPr id="5" name="Picture 4" descr="restaurant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32" y="562282"/>
            <a:ext cx="9146232" cy="4579963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569601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DD5CDF78-8C57-46C9-9829-ADB8A3B199F7}"/>
              </a:ext>
            </a:extLst>
          </p:cNvPr>
          <p:cNvSpPr txBox="1"/>
          <p:nvPr/>
        </p:nvSpPr>
        <p:spPr>
          <a:xfrm>
            <a:off x="1428728" y="214296"/>
            <a:ext cx="6357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chemeClr val="accent5">
                    <a:lumMod val="50000"/>
                  </a:schemeClr>
                </a:solidFill>
              </a:rPr>
              <a:t>Restaurant Manage Payments Page-2 </a:t>
            </a:r>
          </a:p>
        </p:txBody>
      </p:sp>
      <p:pic>
        <p:nvPicPr>
          <p:cNvPr id="4" name="Picture 3" descr="restaurant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8707"/>
            <a:ext cx="9144000" cy="460684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569601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DD5CDF78-8C57-46C9-9829-ADB8A3B199F7}"/>
              </a:ext>
            </a:extLst>
          </p:cNvPr>
          <p:cNvSpPr txBox="1"/>
          <p:nvPr/>
        </p:nvSpPr>
        <p:spPr>
          <a:xfrm>
            <a:off x="1428728" y="214296"/>
            <a:ext cx="6357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chemeClr val="accent5">
                    <a:lumMod val="50000"/>
                  </a:schemeClr>
                </a:solidFill>
              </a:rPr>
              <a:t>Restaurant Manage Deliveries Page </a:t>
            </a:r>
          </a:p>
        </p:txBody>
      </p:sp>
      <p:pic>
        <p:nvPicPr>
          <p:cNvPr id="4" name="Picture 3" descr="restaurantDelive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1486"/>
            <a:ext cx="9144000" cy="457201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569601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DD5CDF78-8C57-46C9-9829-ADB8A3B199F7}"/>
              </a:ext>
            </a:extLst>
          </p:cNvPr>
          <p:cNvSpPr txBox="1"/>
          <p:nvPr/>
        </p:nvSpPr>
        <p:spPr>
          <a:xfrm>
            <a:off x="1428728" y="214296"/>
            <a:ext cx="6357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chemeClr val="accent5">
                    <a:lumMod val="50000"/>
                  </a:schemeClr>
                </a:solidFill>
              </a:rPr>
              <a:t>User Registration Page - Valid</a:t>
            </a:r>
          </a:p>
        </p:txBody>
      </p:sp>
      <p:pic>
        <p:nvPicPr>
          <p:cNvPr id="4" name="Picture 3" descr="registerVali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46364"/>
            <a:ext cx="9144000" cy="4197136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569601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DD5CDF78-8C57-46C9-9829-ADB8A3B199F7}"/>
              </a:ext>
            </a:extLst>
          </p:cNvPr>
          <p:cNvSpPr txBox="1"/>
          <p:nvPr/>
        </p:nvSpPr>
        <p:spPr>
          <a:xfrm>
            <a:off x="1428728" y="214296"/>
            <a:ext cx="6357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chemeClr val="accent5">
                    <a:lumMod val="50000"/>
                  </a:schemeClr>
                </a:solidFill>
              </a:rPr>
              <a:t>User Registration Page – Invalid User Name</a:t>
            </a:r>
          </a:p>
        </p:txBody>
      </p:sp>
      <p:pic>
        <p:nvPicPr>
          <p:cNvPr id="5" name="Picture 4" descr="registeruserInvali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32976"/>
            <a:ext cx="9144000" cy="421052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569601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DD5CDF78-8C57-46C9-9829-ADB8A3B199F7}"/>
              </a:ext>
            </a:extLst>
          </p:cNvPr>
          <p:cNvSpPr txBox="1"/>
          <p:nvPr/>
        </p:nvSpPr>
        <p:spPr>
          <a:xfrm>
            <a:off x="1428728" y="214296"/>
            <a:ext cx="6357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chemeClr val="accent5">
                    <a:lumMod val="50000"/>
                  </a:schemeClr>
                </a:solidFill>
              </a:rPr>
              <a:t>User Registration Page – Invalid email</a:t>
            </a:r>
          </a:p>
        </p:txBody>
      </p:sp>
      <p:pic>
        <p:nvPicPr>
          <p:cNvPr id="5" name="Picture 4" descr="registerEmailInvali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14362"/>
            <a:ext cx="9144000" cy="4429138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569601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DD5CDF78-8C57-46C9-9829-ADB8A3B199F7}"/>
              </a:ext>
            </a:extLst>
          </p:cNvPr>
          <p:cNvSpPr txBox="1"/>
          <p:nvPr/>
        </p:nvSpPr>
        <p:spPr>
          <a:xfrm>
            <a:off x="1428728" y="214296"/>
            <a:ext cx="6357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chemeClr val="accent5">
                    <a:lumMod val="50000"/>
                  </a:schemeClr>
                </a:solidFill>
              </a:rPr>
              <a:t>User Registration Page – Invalid </a:t>
            </a:r>
            <a:r>
              <a:rPr lang="en-IN" b="1" dirty="0" smtClean="0">
                <a:solidFill>
                  <a:schemeClr val="accent5">
                    <a:lumMod val="50000"/>
                  </a:schemeClr>
                </a:solidFill>
              </a:rPr>
              <a:t>Password</a:t>
            </a:r>
            <a:endParaRPr lang="en-IN" b="1" dirty="0" smtClean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4" name="Picture 3" descr="registerPasswordInvali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38"/>
            <a:ext cx="9144000" cy="4286262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569601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200" spc="-134" dirty="0">
                <a:solidFill>
                  <a:srgbClr val="1D617A"/>
                </a:solidFill>
                <a:latin typeface="Poppins Bold Bold Italics"/>
              </a:rPr>
              <a:t>About Company</a:t>
            </a:r>
            <a:endParaRPr lang="en-IN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99592" y="1200150"/>
            <a:ext cx="7920880" cy="3747863"/>
          </a:xfrm>
        </p:spPr>
        <p:txBody>
          <a:bodyPr/>
          <a:lstStyle/>
          <a:p>
            <a:pPr marL="756750" lvl="2" indent="-178350">
              <a:buFont typeface="Arial"/>
              <a:buChar char="•"/>
            </a:pPr>
            <a:r>
              <a:rPr lang="en-IN" sz="1800" dirty="0" err="1">
                <a:solidFill>
                  <a:srgbClr val="1D617A"/>
                </a:solidFill>
                <a:latin typeface="Poppins Light"/>
              </a:rPr>
              <a:t>Aarnik</a:t>
            </a:r>
            <a:r>
              <a:rPr lang="en-IN" sz="1800" dirty="0">
                <a:solidFill>
                  <a:srgbClr val="1D617A"/>
                </a:solidFill>
                <a:latin typeface="Poppins Light"/>
              </a:rPr>
              <a:t> Technology, as a website development company, holds a </a:t>
            </a:r>
            <a:r>
              <a:rPr lang="en-IN" sz="1800" dirty="0" err="1">
                <a:solidFill>
                  <a:srgbClr val="1D617A"/>
                </a:solidFill>
                <a:latin typeface="Poppins Light"/>
              </a:rPr>
              <a:t>repu</a:t>
            </a:r>
            <a:r>
              <a:rPr lang="en-IN" sz="1800" dirty="0">
                <a:solidFill>
                  <a:srgbClr val="1D617A"/>
                </a:solidFill>
                <a:latin typeface="Poppins Light"/>
              </a:rPr>
              <a:t>-ted image among its competition.</a:t>
            </a:r>
          </a:p>
          <a:p>
            <a:pPr marL="756750" lvl="2" indent="-178350">
              <a:buFont typeface="Arial"/>
              <a:buChar char="•"/>
            </a:pPr>
            <a:r>
              <a:rPr lang="en-IN" sz="1800" dirty="0">
                <a:solidFill>
                  <a:srgbClr val="1D617A"/>
                </a:solidFill>
                <a:latin typeface="Poppins Light"/>
              </a:rPr>
              <a:t>Company believes on developing completely unique and outstanding websites. </a:t>
            </a:r>
          </a:p>
          <a:p>
            <a:pPr marL="756750" lvl="2" indent="-178350">
              <a:buFont typeface="Arial"/>
              <a:buChar char="•"/>
            </a:pPr>
            <a:r>
              <a:rPr lang="en-IN" sz="1800" dirty="0" err="1">
                <a:solidFill>
                  <a:srgbClr val="1D617A"/>
                </a:solidFill>
                <a:latin typeface="Poppins Light"/>
              </a:rPr>
              <a:t>Aarnik</a:t>
            </a:r>
            <a:r>
              <a:rPr lang="en-IN" sz="1800" dirty="0">
                <a:solidFill>
                  <a:srgbClr val="1D617A"/>
                </a:solidFill>
                <a:latin typeface="Poppins Light"/>
              </a:rPr>
              <a:t> Technology has always assured the best services to its clients as it has professionals working for its clients.</a:t>
            </a:r>
          </a:p>
          <a:p>
            <a:pPr marL="756750" lvl="2" indent="-178350">
              <a:buFont typeface="Arial"/>
              <a:buChar char="•"/>
            </a:pPr>
            <a:r>
              <a:rPr lang="en-IN" sz="1800" dirty="0">
                <a:solidFill>
                  <a:srgbClr val="1D617A"/>
                </a:solidFill>
                <a:latin typeface="Poppins Light"/>
              </a:rPr>
              <a:t>It excels in fields like website development, mobile app development, digital marketing, and ERP software development.</a:t>
            </a:r>
            <a:endParaRPr lang="en-US" sz="1800" dirty="0">
              <a:solidFill>
                <a:srgbClr val="1D617A"/>
              </a:solidFill>
              <a:latin typeface="Poppins Ligh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677239839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DD5CDF78-8C57-46C9-9829-ADB8A3B199F7}"/>
              </a:ext>
            </a:extLst>
          </p:cNvPr>
          <p:cNvSpPr txBox="1"/>
          <p:nvPr/>
        </p:nvSpPr>
        <p:spPr>
          <a:xfrm>
            <a:off x="1428728" y="214296"/>
            <a:ext cx="6357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chemeClr val="accent5">
                    <a:lumMod val="50000"/>
                  </a:schemeClr>
                </a:solidFill>
              </a:rPr>
              <a:t>Home Page</a:t>
            </a:r>
          </a:p>
        </p:txBody>
      </p:sp>
      <p:pic>
        <p:nvPicPr>
          <p:cNvPr id="5" name="Picture 4" descr="home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3701"/>
            <a:ext cx="9144000" cy="4538543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569601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DD5CDF78-8C57-46C9-9829-ADB8A3B199F7}"/>
              </a:ext>
            </a:extLst>
          </p:cNvPr>
          <p:cNvSpPr txBox="1"/>
          <p:nvPr/>
        </p:nvSpPr>
        <p:spPr>
          <a:xfrm>
            <a:off x="1428728" y="214296"/>
            <a:ext cx="6357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chemeClr val="accent5">
                    <a:lumMod val="50000"/>
                  </a:schemeClr>
                </a:solidFill>
              </a:rPr>
              <a:t>Home Page 2</a:t>
            </a:r>
          </a:p>
        </p:txBody>
      </p:sp>
      <p:pic>
        <p:nvPicPr>
          <p:cNvPr id="4" name="Picture 3" descr="home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152"/>
            <a:ext cx="9144000" cy="4572746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569601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DD5CDF78-8C57-46C9-9829-ADB8A3B199F7}"/>
              </a:ext>
            </a:extLst>
          </p:cNvPr>
          <p:cNvSpPr txBox="1"/>
          <p:nvPr/>
        </p:nvSpPr>
        <p:spPr>
          <a:xfrm>
            <a:off x="1428728" y="214296"/>
            <a:ext cx="6357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chemeClr val="accent5">
                    <a:lumMod val="50000"/>
                  </a:schemeClr>
                </a:solidFill>
              </a:rPr>
              <a:t>Home Page 3</a:t>
            </a:r>
          </a:p>
        </p:txBody>
      </p:sp>
      <p:pic>
        <p:nvPicPr>
          <p:cNvPr id="5" name="Picture 4" descr="home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3865"/>
            <a:ext cx="9144000" cy="449838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569601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DD5CDF78-8C57-46C9-9829-ADB8A3B199F7}"/>
              </a:ext>
            </a:extLst>
          </p:cNvPr>
          <p:cNvSpPr txBox="1"/>
          <p:nvPr/>
        </p:nvSpPr>
        <p:spPr>
          <a:xfrm>
            <a:off x="1428728" y="214296"/>
            <a:ext cx="6357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chemeClr val="accent5">
                    <a:lumMod val="50000"/>
                  </a:schemeClr>
                </a:solidFill>
              </a:rPr>
              <a:t>Home Page 4</a:t>
            </a:r>
          </a:p>
        </p:txBody>
      </p:sp>
      <p:pic>
        <p:nvPicPr>
          <p:cNvPr id="4" name="Picture 3" descr="home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3701"/>
            <a:ext cx="9144000" cy="453854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569601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DD5CDF78-8C57-46C9-9829-ADB8A3B199F7}"/>
              </a:ext>
            </a:extLst>
          </p:cNvPr>
          <p:cNvSpPr txBox="1"/>
          <p:nvPr/>
        </p:nvSpPr>
        <p:spPr>
          <a:xfrm>
            <a:off x="1428728" y="214296"/>
            <a:ext cx="6357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chemeClr val="accent5">
                    <a:lumMod val="50000"/>
                  </a:schemeClr>
                </a:solidFill>
              </a:rPr>
              <a:t>Home Page 5</a:t>
            </a:r>
          </a:p>
        </p:txBody>
      </p:sp>
      <p:pic>
        <p:nvPicPr>
          <p:cNvPr id="5" name="Picture 4" descr="home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571486"/>
            <a:ext cx="9144001" cy="456406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569601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DD5CDF78-8C57-46C9-9829-ADB8A3B199F7}"/>
              </a:ext>
            </a:extLst>
          </p:cNvPr>
          <p:cNvSpPr txBox="1"/>
          <p:nvPr/>
        </p:nvSpPr>
        <p:spPr>
          <a:xfrm>
            <a:off x="1428728" y="214296"/>
            <a:ext cx="6357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chemeClr val="accent5">
                    <a:lumMod val="50000"/>
                  </a:schemeClr>
                </a:solidFill>
              </a:rPr>
              <a:t>Home Page 6</a:t>
            </a:r>
          </a:p>
        </p:txBody>
      </p:sp>
      <p:pic>
        <p:nvPicPr>
          <p:cNvPr id="4" name="Picture 3" descr="home.6PN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3371"/>
            <a:ext cx="9144000" cy="4618873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569601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DD5CDF78-8C57-46C9-9829-ADB8A3B199F7}"/>
              </a:ext>
            </a:extLst>
          </p:cNvPr>
          <p:cNvSpPr txBox="1"/>
          <p:nvPr/>
        </p:nvSpPr>
        <p:spPr>
          <a:xfrm>
            <a:off x="1428728" y="214296"/>
            <a:ext cx="6357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chemeClr val="accent5">
                    <a:lumMod val="50000"/>
                  </a:schemeClr>
                </a:solidFill>
              </a:rPr>
              <a:t>Home Page 7</a:t>
            </a:r>
          </a:p>
        </p:txBody>
      </p:sp>
      <p:pic>
        <p:nvPicPr>
          <p:cNvPr id="5" name="Picture 4" descr="home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3536"/>
            <a:ext cx="9144000" cy="4578708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569601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DD5CDF78-8C57-46C9-9829-ADB8A3B199F7}"/>
              </a:ext>
            </a:extLst>
          </p:cNvPr>
          <p:cNvSpPr txBox="1"/>
          <p:nvPr/>
        </p:nvSpPr>
        <p:spPr>
          <a:xfrm>
            <a:off x="1428728" y="214296"/>
            <a:ext cx="6357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chemeClr val="accent5">
                    <a:lumMod val="50000"/>
                  </a:schemeClr>
                </a:solidFill>
              </a:rPr>
              <a:t>Home Page 8</a:t>
            </a:r>
          </a:p>
        </p:txBody>
      </p:sp>
      <p:pic>
        <p:nvPicPr>
          <p:cNvPr id="4" name="Picture 3" descr="home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3535"/>
            <a:ext cx="9144000" cy="4578709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569601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DD5CDF78-8C57-46C9-9829-ADB8A3B199F7}"/>
              </a:ext>
            </a:extLst>
          </p:cNvPr>
          <p:cNvSpPr txBox="1"/>
          <p:nvPr/>
        </p:nvSpPr>
        <p:spPr>
          <a:xfrm>
            <a:off x="1428728" y="214296"/>
            <a:ext cx="6357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chemeClr val="accent5">
                    <a:lumMod val="50000"/>
                  </a:schemeClr>
                </a:solidFill>
              </a:rPr>
              <a:t>About Page 1</a:t>
            </a:r>
          </a:p>
        </p:txBody>
      </p:sp>
      <p:pic>
        <p:nvPicPr>
          <p:cNvPr id="5" name="Picture 4" descr="about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3536"/>
            <a:ext cx="9144000" cy="4578708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569601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DD5CDF78-8C57-46C9-9829-ADB8A3B199F7}"/>
              </a:ext>
            </a:extLst>
          </p:cNvPr>
          <p:cNvSpPr txBox="1"/>
          <p:nvPr/>
        </p:nvSpPr>
        <p:spPr>
          <a:xfrm>
            <a:off x="1428728" y="214296"/>
            <a:ext cx="6357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chemeClr val="accent5">
                    <a:lumMod val="50000"/>
                  </a:schemeClr>
                </a:solidFill>
              </a:rPr>
              <a:t>About Page 2</a:t>
            </a:r>
          </a:p>
        </p:txBody>
      </p:sp>
      <p:pic>
        <p:nvPicPr>
          <p:cNvPr id="4" name="Picture 3" descr="about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3700"/>
            <a:ext cx="9144000" cy="453854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569601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57290" y="142858"/>
            <a:ext cx="6972319" cy="871538"/>
          </a:xfrm>
        </p:spPr>
        <p:txBody>
          <a:bodyPr/>
          <a:lstStyle/>
          <a:p>
            <a:pPr algn="ctr"/>
            <a:r>
              <a:rPr lang="en-US" sz="3200" spc="-134" dirty="0">
                <a:solidFill>
                  <a:srgbClr val="1D617A"/>
                </a:solidFill>
                <a:latin typeface="Poppins Bold Bold Italics"/>
              </a:rPr>
              <a:t>Company Details</a:t>
            </a:r>
            <a:endParaRPr lang="en-IN" sz="3200" dirty="0"/>
          </a:p>
        </p:txBody>
      </p:sp>
      <p:pic>
        <p:nvPicPr>
          <p:cNvPr id="1026" name="Picture 2" descr="E:\Study\SEM 5\PROJECT\Presentation\Aarniklogofinal.pn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6357950" y="1785932"/>
            <a:ext cx="1771650" cy="533400"/>
          </a:xfrm>
          <a:prstGeom prst="rect">
            <a:avLst/>
          </a:prstGeom>
          <a:noFill/>
        </p:spPr>
      </p:pic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>
          <a:xfrm>
            <a:off x="428596" y="1714494"/>
            <a:ext cx="5400683" cy="1709738"/>
          </a:xfrm>
        </p:spPr>
        <p:txBody>
          <a:bodyPr/>
          <a:lstStyle/>
          <a:p>
            <a:r>
              <a:rPr lang="en-IN" b="1" dirty="0">
                <a:solidFill>
                  <a:schemeClr val="accent5">
                    <a:lumMod val="50000"/>
                  </a:schemeClr>
                </a:solidFill>
                <a:latin typeface="Poppins Light"/>
              </a:rPr>
              <a:t>Company Name </a:t>
            </a:r>
            <a:r>
              <a:rPr lang="en-IN" dirty="0">
                <a:solidFill>
                  <a:schemeClr val="accent5">
                    <a:lumMod val="50000"/>
                  </a:schemeClr>
                </a:solidFill>
                <a:latin typeface="Poppins Light"/>
              </a:rPr>
              <a:t>: </a:t>
            </a:r>
            <a:r>
              <a:rPr lang="en-IN" dirty="0" err="1">
                <a:solidFill>
                  <a:schemeClr val="accent5">
                    <a:lumMod val="50000"/>
                  </a:schemeClr>
                </a:solidFill>
                <a:latin typeface="Poppins Light"/>
              </a:rPr>
              <a:t>Aarnik</a:t>
            </a:r>
            <a:r>
              <a:rPr lang="en-IN" dirty="0">
                <a:solidFill>
                  <a:schemeClr val="accent5">
                    <a:lumMod val="50000"/>
                  </a:schemeClr>
                </a:solidFill>
                <a:latin typeface="Poppins Light"/>
              </a:rPr>
              <a:t> </a:t>
            </a:r>
            <a:r>
              <a:rPr lang="en-IN" dirty="0" smtClean="0">
                <a:solidFill>
                  <a:schemeClr val="accent5">
                    <a:lumMod val="50000"/>
                  </a:schemeClr>
                </a:solidFill>
                <a:latin typeface="Poppins Light"/>
              </a:rPr>
              <a:t>Technology</a:t>
            </a:r>
            <a:endParaRPr lang="en-IN" dirty="0">
              <a:solidFill>
                <a:schemeClr val="accent5">
                  <a:lumMod val="50000"/>
                </a:schemeClr>
              </a:solidFill>
              <a:latin typeface="Poppins Light"/>
            </a:endParaRPr>
          </a:p>
          <a:p>
            <a:r>
              <a:rPr lang="en-IN" b="1" dirty="0">
                <a:solidFill>
                  <a:schemeClr val="accent5">
                    <a:lumMod val="50000"/>
                  </a:schemeClr>
                </a:solidFill>
                <a:latin typeface="Poppins Light"/>
              </a:rPr>
              <a:t>Address </a:t>
            </a:r>
            <a:r>
              <a:rPr lang="en-IN" dirty="0">
                <a:solidFill>
                  <a:schemeClr val="accent5">
                    <a:lumMod val="50000"/>
                  </a:schemeClr>
                </a:solidFill>
                <a:latin typeface="Poppins Light"/>
              </a:rPr>
              <a:t>: K8 Krishna Centre, </a:t>
            </a:r>
            <a:r>
              <a:rPr lang="en-IN" dirty="0" err="1">
                <a:solidFill>
                  <a:schemeClr val="accent5">
                    <a:lumMod val="50000"/>
                  </a:schemeClr>
                </a:solidFill>
                <a:latin typeface="Poppins Light"/>
              </a:rPr>
              <a:t>Navrangpura</a:t>
            </a:r>
            <a:r>
              <a:rPr lang="en-IN" dirty="0">
                <a:solidFill>
                  <a:schemeClr val="accent5">
                    <a:lumMod val="50000"/>
                  </a:schemeClr>
                </a:solidFill>
                <a:latin typeface="Poppins Light"/>
              </a:rPr>
              <a:t>, </a:t>
            </a:r>
            <a:r>
              <a:rPr lang="en-IN" dirty="0" err="1">
                <a:solidFill>
                  <a:schemeClr val="accent5">
                    <a:lumMod val="50000"/>
                  </a:schemeClr>
                </a:solidFill>
                <a:latin typeface="Poppins Light"/>
              </a:rPr>
              <a:t>Ahmedabad</a:t>
            </a:r>
            <a:r>
              <a:rPr lang="en-IN" dirty="0">
                <a:solidFill>
                  <a:schemeClr val="accent5">
                    <a:lumMod val="50000"/>
                  </a:schemeClr>
                </a:solidFill>
                <a:latin typeface="Poppins Light"/>
              </a:rPr>
              <a:t> 380009</a:t>
            </a:r>
          </a:p>
          <a:p>
            <a:r>
              <a:rPr lang="en-IN" b="1" dirty="0">
                <a:solidFill>
                  <a:schemeClr val="accent5">
                    <a:lumMod val="50000"/>
                  </a:schemeClr>
                </a:solidFill>
                <a:latin typeface="Poppins Light"/>
              </a:rPr>
              <a:t>Email Address </a:t>
            </a:r>
            <a:r>
              <a:rPr lang="en-IN" dirty="0">
                <a:solidFill>
                  <a:schemeClr val="accent5">
                    <a:lumMod val="50000"/>
                  </a:schemeClr>
                </a:solidFill>
                <a:latin typeface="Poppins Light"/>
              </a:rPr>
              <a:t>: </a:t>
            </a:r>
            <a:r>
              <a:rPr lang="en-IN" dirty="0">
                <a:solidFill>
                  <a:schemeClr val="accent5">
                    <a:lumMod val="50000"/>
                  </a:schemeClr>
                </a:solidFill>
                <a:latin typeface="Poppins Light"/>
                <a:hlinkClick r:id="rId3"/>
              </a:rPr>
              <a:t>info@aarniktechnology.com</a:t>
            </a:r>
            <a:endParaRPr lang="en-IN" dirty="0">
              <a:solidFill>
                <a:schemeClr val="accent5">
                  <a:lumMod val="50000"/>
                </a:schemeClr>
              </a:solidFill>
              <a:latin typeface="Poppins Light"/>
            </a:endParaRPr>
          </a:p>
          <a:p>
            <a:r>
              <a:rPr lang="en-IN" b="1" dirty="0">
                <a:solidFill>
                  <a:schemeClr val="accent5">
                    <a:lumMod val="50000"/>
                  </a:schemeClr>
                </a:solidFill>
                <a:latin typeface="Poppins Light"/>
              </a:rPr>
              <a:t>Contact Number</a:t>
            </a:r>
            <a:r>
              <a:rPr lang="en-IN" dirty="0">
                <a:solidFill>
                  <a:schemeClr val="accent5">
                    <a:lumMod val="50000"/>
                  </a:schemeClr>
                </a:solidFill>
                <a:latin typeface="Poppins Light"/>
              </a:rPr>
              <a:t> : 9586248516</a:t>
            </a:r>
            <a:endParaRPr lang="en-US" dirty="0">
              <a:solidFill>
                <a:schemeClr val="accent5">
                  <a:lumMod val="50000"/>
                </a:schemeClr>
              </a:solidFill>
              <a:latin typeface="Poppins Ligh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677239839"/>
      </p:ext>
    </p:extLst>
  </p:cSld>
  <p:clrMapOvr>
    <a:masterClrMapping/>
  </p:clrMapOvr>
  <p:transition spd="slow">
    <p:pull dir="ld"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DD5CDF78-8C57-46C9-9829-ADB8A3B199F7}"/>
              </a:ext>
            </a:extLst>
          </p:cNvPr>
          <p:cNvSpPr txBox="1"/>
          <p:nvPr/>
        </p:nvSpPr>
        <p:spPr>
          <a:xfrm>
            <a:off x="1428728" y="214296"/>
            <a:ext cx="6357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chemeClr val="accent5">
                    <a:lumMod val="50000"/>
                  </a:schemeClr>
                </a:solidFill>
              </a:rPr>
              <a:t>About Page 3</a:t>
            </a:r>
          </a:p>
        </p:txBody>
      </p:sp>
      <p:pic>
        <p:nvPicPr>
          <p:cNvPr id="5" name="Picture 4" descr="about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3536"/>
            <a:ext cx="9144000" cy="4578708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569601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DD5CDF78-8C57-46C9-9829-ADB8A3B199F7}"/>
              </a:ext>
            </a:extLst>
          </p:cNvPr>
          <p:cNvSpPr txBox="1"/>
          <p:nvPr/>
        </p:nvSpPr>
        <p:spPr>
          <a:xfrm>
            <a:off x="1428728" y="214296"/>
            <a:ext cx="6357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chemeClr val="accent5">
                    <a:lumMod val="50000"/>
                  </a:schemeClr>
                </a:solidFill>
              </a:rPr>
              <a:t>About Page 4</a:t>
            </a:r>
          </a:p>
        </p:txBody>
      </p:sp>
      <p:pic>
        <p:nvPicPr>
          <p:cNvPr id="4" name="Picture 3" descr="about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3371"/>
            <a:ext cx="9144000" cy="4618873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569601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DD5CDF78-8C57-46C9-9829-ADB8A3B199F7}"/>
              </a:ext>
            </a:extLst>
          </p:cNvPr>
          <p:cNvSpPr txBox="1"/>
          <p:nvPr/>
        </p:nvSpPr>
        <p:spPr>
          <a:xfrm>
            <a:off x="1428728" y="214296"/>
            <a:ext cx="6357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chemeClr val="accent5">
                    <a:lumMod val="50000"/>
                  </a:schemeClr>
                </a:solidFill>
              </a:rPr>
              <a:t>Cart Page 1</a:t>
            </a:r>
          </a:p>
        </p:txBody>
      </p:sp>
      <p:pic>
        <p:nvPicPr>
          <p:cNvPr id="3" name="Picture 2" descr="Cart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2556"/>
            <a:ext cx="9144000" cy="458094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569601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DD5CDF78-8C57-46C9-9829-ADB8A3B199F7}"/>
              </a:ext>
            </a:extLst>
          </p:cNvPr>
          <p:cNvSpPr txBox="1"/>
          <p:nvPr/>
        </p:nvSpPr>
        <p:spPr>
          <a:xfrm>
            <a:off x="1428728" y="214296"/>
            <a:ext cx="6357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chemeClr val="accent5">
                    <a:lumMod val="50000"/>
                  </a:schemeClr>
                </a:solidFill>
              </a:rPr>
              <a:t>Cart Page 2</a:t>
            </a:r>
          </a:p>
        </p:txBody>
      </p:sp>
      <p:pic>
        <p:nvPicPr>
          <p:cNvPr id="4" name="Picture 3" descr="Cart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2372"/>
            <a:ext cx="9144000" cy="4621128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569601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DD5CDF78-8C57-46C9-9829-ADB8A3B199F7}"/>
              </a:ext>
            </a:extLst>
          </p:cNvPr>
          <p:cNvSpPr txBox="1"/>
          <p:nvPr/>
        </p:nvSpPr>
        <p:spPr>
          <a:xfrm>
            <a:off x="1428728" y="214296"/>
            <a:ext cx="6357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chemeClr val="accent5">
                    <a:lumMod val="50000"/>
                  </a:schemeClr>
                </a:solidFill>
              </a:rPr>
              <a:t>Cart Page 3</a:t>
            </a:r>
          </a:p>
        </p:txBody>
      </p:sp>
      <p:pic>
        <p:nvPicPr>
          <p:cNvPr id="5" name="Picture 4" descr="Cart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1486"/>
            <a:ext cx="9144000" cy="457201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569601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DD5CDF78-8C57-46C9-9829-ADB8A3B199F7}"/>
              </a:ext>
            </a:extLst>
          </p:cNvPr>
          <p:cNvSpPr txBox="1"/>
          <p:nvPr/>
        </p:nvSpPr>
        <p:spPr>
          <a:xfrm>
            <a:off x="1428728" y="214296"/>
            <a:ext cx="6357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chemeClr val="accent5">
                    <a:lumMod val="50000"/>
                  </a:schemeClr>
                </a:solidFill>
              </a:rPr>
              <a:t>Checkout Page 1</a:t>
            </a:r>
          </a:p>
        </p:txBody>
      </p:sp>
      <p:pic>
        <p:nvPicPr>
          <p:cNvPr id="6" name="Picture 5" descr="checkout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2372"/>
            <a:ext cx="9144000" cy="4621127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569601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DD5CDF78-8C57-46C9-9829-ADB8A3B199F7}"/>
              </a:ext>
            </a:extLst>
          </p:cNvPr>
          <p:cNvSpPr txBox="1"/>
          <p:nvPr/>
        </p:nvSpPr>
        <p:spPr>
          <a:xfrm>
            <a:off x="1428728" y="214296"/>
            <a:ext cx="6357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chemeClr val="accent5">
                    <a:lumMod val="50000"/>
                  </a:schemeClr>
                </a:solidFill>
              </a:rPr>
              <a:t>Checkout Page 2</a:t>
            </a:r>
          </a:p>
        </p:txBody>
      </p:sp>
      <p:pic>
        <p:nvPicPr>
          <p:cNvPr id="4" name="Picture 3" descr="checkout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1486"/>
            <a:ext cx="9144000" cy="4572013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569601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DD5CDF78-8C57-46C9-9829-ADB8A3B199F7}"/>
              </a:ext>
            </a:extLst>
          </p:cNvPr>
          <p:cNvSpPr txBox="1"/>
          <p:nvPr/>
        </p:nvSpPr>
        <p:spPr>
          <a:xfrm>
            <a:off x="1428728" y="214296"/>
            <a:ext cx="6357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chemeClr val="accent5">
                    <a:lumMod val="50000"/>
                  </a:schemeClr>
                </a:solidFill>
              </a:rPr>
              <a:t>Contact Us Page 1</a:t>
            </a:r>
          </a:p>
        </p:txBody>
      </p:sp>
      <p:pic>
        <p:nvPicPr>
          <p:cNvPr id="5" name="Picture 4" descr="contact_u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2556"/>
            <a:ext cx="9144000" cy="458094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569601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DD5CDF78-8C57-46C9-9829-ADB8A3B199F7}"/>
              </a:ext>
            </a:extLst>
          </p:cNvPr>
          <p:cNvSpPr txBox="1"/>
          <p:nvPr/>
        </p:nvSpPr>
        <p:spPr>
          <a:xfrm>
            <a:off x="1428728" y="214296"/>
            <a:ext cx="6357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chemeClr val="accent5">
                    <a:lumMod val="50000"/>
                  </a:schemeClr>
                </a:solidFill>
              </a:rPr>
              <a:t>Contact Us Page 2</a:t>
            </a:r>
          </a:p>
        </p:txBody>
      </p:sp>
      <p:pic>
        <p:nvPicPr>
          <p:cNvPr id="4" name="Picture 3" descr="contact_us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1486"/>
            <a:ext cx="9144000" cy="457201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569601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DD5CDF78-8C57-46C9-9829-ADB8A3B199F7}"/>
              </a:ext>
            </a:extLst>
          </p:cNvPr>
          <p:cNvSpPr txBox="1"/>
          <p:nvPr/>
        </p:nvSpPr>
        <p:spPr>
          <a:xfrm>
            <a:off x="1428728" y="214296"/>
            <a:ext cx="6357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chemeClr val="accent5">
                    <a:lumMod val="50000"/>
                  </a:schemeClr>
                </a:solidFill>
              </a:rPr>
              <a:t>Contact Us Page 3</a:t>
            </a:r>
          </a:p>
        </p:txBody>
      </p:sp>
      <p:pic>
        <p:nvPicPr>
          <p:cNvPr id="5" name="Picture 4" descr="contact_us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2555"/>
            <a:ext cx="9144000" cy="458094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569601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sz="3200" spc="-134" dirty="0">
                <a:solidFill>
                  <a:srgbClr val="1D617A"/>
                </a:solidFill>
                <a:latin typeface="Poppins Bold Bold Italics"/>
              </a:rPr>
              <a:t>About Project</a:t>
            </a:r>
            <a:endParaRPr lang="en-IN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99592" y="1200150"/>
            <a:ext cx="7920880" cy="3747863"/>
          </a:xfrm>
        </p:spPr>
        <p:txBody>
          <a:bodyPr/>
          <a:lstStyle/>
          <a:p>
            <a:pPr marL="756750" lvl="2" indent="-178350">
              <a:buFont typeface="Arial"/>
              <a:buChar char="•"/>
            </a:pPr>
            <a:r>
              <a:rPr lang="en-US" sz="1800" dirty="0">
                <a:solidFill>
                  <a:srgbClr val="1D617A"/>
                </a:solidFill>
                <a:latin typeface="Poppins Light"/>
              </a:rPr>
              <a:t>The Online Food Ordering System is a food ordering website. It </a:t>
            </a:r>
          </a:p>
          <a:p>
            <a:pPr marL="578400" lvl="2" indent="0">
              <a:buNone/>
            </a:pPr>
            <a:r>
              <a:rPr lang="en-US" sz="1800" dirty="0">
                <a:solidFill>
                  <a:srgbClr val="1D617A"/>
                </a:solidFill>
                <a:latin typeface="Poppins Light"/>
              </a:rPr>
              <a:t>   provides convenience to the customers by providing online ordering</a:t>
            </a:r>
          </a:p>
          <a:p>
            <a:pPr marL="578400" lvl="2" indent="0">
              <a:buNone/>
            </a:pPr>
            <a:r>
              <a:rPr lang="en-US" sz="1800">
                <a:solidFill>
                  <a:srgbClr val="1D617A"/>
                </a:solidFill>
                <a:latin typeface="Poppins Light"/>
              </a:rPr>
              <a:t>system </a:t>
            </a:r>
            <a:r>
              <a:rPr lang="en-US" sz="1800" dirty="0">
                <a:solidFill>
                  <a:srgbClr val="1D617A"/>
                </a:solidFill>
                <a:latin typeface="Poppins Light"/>
              </a:rPr>
              <a:t>and overcomes disadvantages of the traditional</a:t>
            </a:r>
          </a:p>
          <a:p>
            <a:pPr marL="578400" lvl="2" indent="0">
              <a:buNone/>
            </a:pPr>
            <a:r>
              <a:rPr lang="en-US" sz="1800" dirty="0">
                <a:solidFill>
                  <a:srgbClr val="1D617A"/>
                </a:solidFill>
                <a:latin typeface="Poppins Light"/>
              </a:rPr>
              <a:t>   queuing systems.</a:t>
            </a:r>
          </a:p>
          <a:p>
            <a:pPr marL="756750" lvl="2" indent="-178350">
              <a:buFont typeface="Arial"/>
              <a:buChar char="•"/>
            </a:pPr>
            <a:r>
              <a:rPr lang="en-US" sz="1800" dirty="0">
                <a:solidFill>
                  <a:srgbClr val="1D617A"/>
                </a:solidFill>
                <a:latin typeface="Poppins Light"/>
              </a:rPr>
              <a:t>It gives restaurants the ability to increase their sales and expand </a:t>
            </a:r>
          </a:p>
          <a:p>
            <a:pPr marL="578400" lvl="2" indent="0">
              <a:buNone/>
            </a:pPr>
            <a:r>
              <a:rPr lang="en-US" sz="1800" dirty="0">
                <a:solidFill>
                  <a:srgbClr val="1D617A"/>
                </a:solidFill>
                <a:latin typeface="Poppins Light"/>
              </a:rPr>
              <a:t>   their business.</a:t>
            </a:r>
          </a:p>
          <a:p>
            <a:pPr marL="756749" lvl="2" indent="-178349">
              <a:buFont typeface="Arial"/>
              <a:buChar char="•"/>
            </a:pPr>
            <a:r>
              <a:rPr lang="en-US" sz="1800" dirty="0">
                <a:solidFill>
                  <a:srgbClr val="1D617A"/>
                </a:solidFill>
                <a:latin typeface="Poppins Light"/>
              </a:rPr>
              <a:t>With Online Food Ordering system, we can setup restaurant menu</a:t>
            </a:r>
          </a:p>
          <a:p>
            <a:pPr marL="578400" lvl="2" indent="0">
              <a:buNone/>
            </a:pPr>
            <a:r>
              <a:rPr lang="en-US" sz="1800" dirty="0">
                <a:solidFill>
                  <a:srgbClr val="1D617A"/>
                </a:solidFill>
                <a:latin typeface="Poppins Light"/>
              </a:rPr>
              <a:t>   online and customers can also track their orders with few simple</a:t>
            </a:r>
          </a:p>
          <a:p>
            <a:pPr marL="578400" lvl="2" indent="0">
              <a:buNone/>
            </a:pPr>
            <a:r>
              <a:rPr lang="en-US" sz="1800" dirty="0">
                <a:solidFill>
                  <a:srgbClr val="1D617A"/>
                </a:solidFill>
                <a:latin typeface="Poppins Light"/>
              </a:rPr>
              <a:t>   steps.</a:t>
            </a:r>
          </a:p>
        </p:txBody>
      </p:sp>
    </p:spTree>
    <p:extLst>
      <p:ext uri="{BB962C8B-B14F-4D97-AF65-F5344CB8AC3E}">
        <p14:creationId xmlns="" xmlns:p14="http://schemas.microsoft.com/office/powerpoint/2010/main" val="677239839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DD5CDF78-8C57-46C9-9829-ADB8A3B199F7}"/>
              </a:ext>
            </a:extLst>
          </p:cNvPr>
          <p:cNvSpPr txBox="1"/>
          <p:nvPr/>
        </p:nvSpPr>
        <p:spPr>
          <a:xfrm>
            <a:off x="1428728" y="214296"/>
            <a:ext cx="6357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chemeClr val="accent5">
                    <a:lumMod val="50000"/>
                  </a:schemeClr>
                </a:solidFill>
              </a:rPr>
              <a:t>Menu Page 1</a:t>
            </a:r>
          </a:p>
        </p:txBody>
      </p:sp>
      <p:pic>
        <p:nvPicPr>
          <p:cNvPr id="4" name="Picture 3" descr="menu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2924"/>
            <a:ext cx="9144000" cy="4500576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569601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DD5CDF78-8C57-46C9-9829-ADB8A3B199F7}"/>
              </a:ext>
            </a:extLst>
          </p:cNvPr>
          <p:cNvSpPr txBox="1"/>
          <p:nvPr/>
        </p:nvSpPr>
        <p:spPr>
          <a:xfrm>
            <a:off x="1428728" y="214296"/>
            <a:ext cx="6357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chemeClr val="accent5">
                    <a:lumMod val="50000"/>
                  </a:schemeClr>
                </a:solidFill>
              </a:rPr>
              <a:t>Menu Page 2</a:t>
            </a:r>
          </a:p>
        </p:txBody>
      </p:sp>
      <p:pic>
        <p:nvPicPr>
          <p:cNvPr id="5" name="Picture 4" descr="menu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1486"/>
            <a:ext cx="9144000" cy="457201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569601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DD5CDF78-8C57-46C9-9829-ADB8A3B199F7}"/>
              </a:ext>
            </a:extLst>
          </p:cNvPr>
          <p:cNvSpPr txBox="1"/>
          <p:nvPr/>
        </p:nvSpPr>
        <p:spPr>
          <a:xfrm>
            <a:off x="1428728" y="214296"/>
            <a:ext cx="6357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chemeClr val="accent5">
                    <a:lumMod val="50000"/>
                  </a:schemeClr>
                </a:solidFill>
              </a:rPr>
              <a:t>Menu Page 3</a:t>
            </a:r>
          </a:p>
        </p:txBody>
      </p:sp>
      <p:pic>
        <p:nvPicPr>
          <p:cNvPr id="4" name="Picture 3" descr="menu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1486"/>
            <a:ext cx="9144000" cy="457201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569601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DD5CDF78-8C57-46C9-9829-ADB8A3B199F7}"/>
              </a:ext>
            </a:extLst>
          </p:cNvPr>
          <p:cNvSpPr txBox="1"/>
          <p:nvPr/>
        </p:nvSpPr>
        <p:spPr>
          <a:xfrm>
            <a:off x="1428728" y="214296"/>
            <a:ext cx="6357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chemeClr val="accent5">
                    <a:lumMod val="50000"/>
                  </a:schemeClr>
                </a:solidFill>
              </a:rPr>
              <a:t>Services Page 1</a:t>
            </a:r>
          </a:p>
        </p:txBody>
      </p:sp>
      <p:pic>
        <p:nvPicPr>
          <p:cNvPr id="5" name="Picture 4" descr="service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1486"/>
            <a:ext cx="9144000" cy="457201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569601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DD5CDF78-8C57-46C9-9829-ADB8A3B199F7}"/>
              </a:ext>
            </a:extLst>
          </p:cNvPr>
          <p:cNvSpPr txBox="1"/>
          <p:nvPr/>
        </p:nvSpPr>
        <p:spPr>
          <a:xfrm>
            <a:off x="1428728" y="214296"/>
            <a:ext cx="6357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chemeClr val="accent5">
                    <a:lumMod val="50000"/>
                  </a:schemeClr>
                </a:solidFill>
              </a:rPr>
              <a:t>Gallery Page 1</a:t>
            </a:r>
          </a:p>
        </p:txBody>
      </p:sp>
      <p:pic>
        <p:nvPicPr>
          <p:cNvPr id="4" name="Picture 3" descr="gallery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2924"/>
            <a:ext cx="9144000" cy="4500576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569601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DD5CDF78-8C57-46C9-9829-ADB8A3B199F7}"/>
              </a:ext>
            </a:extLst>
          </p:cNvPr>
          <p:cNvSpPr txBox="1"/>
          <p:nvPr/>
        </p:nvSpPr>
        <p:spPr>
          <a:xfrm>
            <a:off x="1428728" y="214296"/>
            <a:ext cx="6357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chemeClr val="accent5">
                    <a:lumMod val="50000"/>
                  </a:schemeClr>
                </a:solidFill>
              </a:rPr>
              <a:t>Gallery Page 2</a:t>
            </a:r>
          </a:p>
        </p:txBody>
      </p:sp>
      <p:pic>
        <p:nvPicPr>
          <p:cNvPr id="5" name="Picture 4" descr="gallery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1486"/>
            <a:ext cx="9144000" cy="457201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569601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DD5CDF78-8C57-46C9-9829-ADB8A3B199F7}"/>
              </a:ext>
            </a:extLst>
          </p:cNvPr>
          <p:cNvSpPr txBox="1"/>
          <p:nvPr/>
        </p:nvSpPr>
        <p:spPr>
          <a:xfrm>
            <a:off x="1285852" y="1500180"/>
            <a:ext cx="63579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600" b="1" dirty="0" smtClean="0">
                <a:solidFill>
                  <a:schemeClr val="accent5">
                    <a:lumMod val="50000"/>
                  </a:schemeClr>
                </a:solidFill>
              </a:rPr>
              <a:t>Database Screenshots</a:t>
            </a:r>
            <a:endParaRPr lang="en-IN" sz="3600" b="1" dirty="0" smtClean="0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569601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DD5CDF78-8C57-46C9-9829-ADB8A3B199F7}"/>
              </a:ext>
            </a:extLst>
          </p:cNvPr>
          <p:cNvSpPr txBox="1"/>
          <p:nvPr/>
        </p:nvSpPr>
        <p:spPr>
          <a:xfrm>
            <a:off x="1428728" y="214296"/>
            <a:ext cx="6357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chemeClr val="accent5">
                    <a:lumMod val="50000"/>
                  </a:schemeClr>
                </a:solidFill>
              </a:rPr>
              <a:t>User Table</a:t>
            </a:r>
          </a:p>
        </p:txBody>
      </p:sp>
      <p:pic>
        <p:nvPicPr>
          <p:cNvPr id="4" name="Picture 3" descr="tableUse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1486"/>
            <a:ext cx="9144000" cy="457201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569601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DD5CDF78-8C57-46C9-9829-ADB8A3B199F7}"/>
              </a:ext>
            </a:extLst>
          </p:cNvPr>
          <p:cNvSpPr txBox="1"/>
          <p:nvPr/>
        </p:nvSpPr>
        <p:spPr>
          <a:xfrm>
            <a:off x="1428728" y="214296"/>
            <a:ext cx="6357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chemeClr val="accent5">
                    <a:lumMod val="50000"/>
                  </a:schemeClr>
                </a:solidFill>
              </a:rPr>
              <a:t>User Type Table</a:t>
            </a:r>
          </a:p>
        </p:txBody>
      </p:sp>
      <p:pic>
        <p:nvPicPr>
          <p:cNvPr id="5" name="Picture 4" descr="tableUserTyp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5969" y="1981117"/>
            <a:ext cx="5992062" cy="118126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569601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DD5CDF78-8C57-46C9-9829-ADB8A3B199F7}"/>
              </a:ext>
            </a:extLst>
          </p:cNvPr>
          <p:cNvSpPr txBox="1"/>
          <p:nvPr/>
        </p:nvSpPr>
        <p:spPr>
          <a:xfrm>
            <a:off x="1428728" y="214296"/>
            <a:ext cx="6357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chemeClr val="accent5">
                    <a:lumMod val="50000"/>
                  </a:schemeClr>
                </a:solidFill>
              </a:rPr>
              <a:t>Category Table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28794" y="1285866"/>
            <a:ext cx="5076825" cy="2400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1569601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560" y="0"/>
            <a:ext cx="8208912" cy="884466"/>
          </a:xfrm>
        </p:spPr>
        <p:txBody>
          <a:bodyPr/>
          <a:lstStyle/>
          <a:p>
            <a:pPr algn="ctr"/>
            <a:r>
              <a:rPr lang="en-US" sz="3200" spc="157" dirty="0">
                <a:solidFill>
                  <a:srgbClr val="1D617A"/>
                </a:solidFill>
                <a:latin typeface="Poppins Bold Italics"/>
              </a:rPr>
              <a:t>Requirement Gathering</a:t>
            </a:r>
            <a:endParaRPr lang="en-IN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71600" y="1131590"/>
            <a:ext cx="7848872" cy="3744416"/>
          </a:xfrm>
        </p:spPr>
        <p:txBody>
          <a:bodyPr>
            <a:noAutofit/>
          </a:bodyPr>
          <a:lstStyle/>
          <a:p>
            <a:pPr marL="332842" lvl="1" indent="-166421">
              <a:buFont typeface="Arial"/>
              <a:buChar char="•"/>
            </a:pPr>
            <a:r>
              <a:rPr lang="en-US" sz="1800" dirty="0">
                <a:solidFill>
                  <a:srgbClr val="1D617A"/>
                </a:solidFill>
                <a:latin typeface="Poppins Light"/>
              </a:rPr>
              <a:t>What we have come up with is, an online food ordering system which is </a:t>
            </a:r>
          </a:p>
          <a:p>
            <a:pPr marL="166421" lvl="1" indent="0">
              <a:buNone/>
            </a:pPr>
            <a:r>
              <a:rPr lang="en-US" sz="1800" dirty="0">
                <a:solidFill>
                  <a:srgbClr val="1D617A"/>
                </a:solidFill>
                <a:latin typeface="Poppins Light"/>
              </a:rPr>
              <a:t>   completely web-based. This system can be a proven solution in today’s </a:t>
            </a:r>
          </a:p>
          <a:p>
            <a:pPr marL="166421" lvl="1" indent="0">
              <a:buNone/>
            </a:pPr>
            <a:r>
              <a:rPr lang="en-US" sz="1800" dirty="0">
                <a:solidFill>
                  <a:srgbClr val="1D617A"/>
                </a:solidFill>
                <a:latin typeface="Poppins Light"/>
              </a:rPr>
              <a:t>   modern world where people live a busy life.</a:t>
            </a:r>
          </a:p>
          <a:p>
            <a:pPr marL="166421" lvl="1" indent="0">
              <a:buFont typeface="Arial" pitchFamily="34" charset="0"/>
              <a:buChar char="•"/>
            </a:pPr>
            <a:r>
              <a:rPr lang="en-IN" sz="1800" dirty="0">
                <a:solidFill>
                  <a:srgbClr val="1D617A"/>
                </a:solidFill>
                <a:latin typeface="Poppins Light"/>
              </a:rPr>
              <a:t> In this system, admin can </a:t>
            </a:r>
            <a:r>
              <a:rPr lang="en-IN" sz="1800" dirty="0" smtClean="0">
                <a:solidFill>
                  <a:srgbClr val="1D617A"/>
                </a:solidFill>
                <a:latin typeface="Poppins Light"/>
              </a:rPr>
              <a:t>view users that are registered </a:t>
            </a:r>
            <a:r>
              <a:rPr lang="en-IN" sz="1800" dirty="0">
                <a:solidFill>
                  <a:srgbClr val="1D617A"/>
                </a:solidFill>
                <a:latin typeface="Poppins Light"/>
              </a:rPr>
              <a:t>on the </a:t>
            </a:r>
            <a:r>
              <a:rPr lang="en-IN" sz="1800" dirty="0" smtClean="0">
                <a:solidFill>
                  <a:srgbClr val="1D617A"/>
                </a:solidFill>
                <a:latin typeface="Poppins Light"/>
              </a:rPr>
              <a:t>website, the admin can also manage feedbacks, payment </a:t>
            </a:r>
            <a:r>
              <a:rPr lang="en-IN" sz="1800" dirty="0">
                <a:solidFill>
                  <a:srgbClr val="1D617A"/>
                </a:solidFill>
                <a:latin typeface="Poppins Light"/>
              </a:rPr>
              <a:t>details and </a:t>
            </a:r>
            <a:r>
              <a:rPr lang="en-IN" sz="1800" dirty="0" smtClean="0">
                <a:solidFill>
                  <a:srgbClr val="1D617A"/>
                </a:solidFill>
                <a:latin typeface="Poppins Light"/>
              </a:rPr>
              <a:t>can generate reports too.</a:t>
            </a:r>
            <a:endParaRPr lang="en-IN" sz="1800" dirty="0">
              <a:solidFill>
                <a:srgbClr val="1D617A"/>
              </a:solidFill>
              <a:latin typeface="Poppins Light"/>
            </a:endParaRPr>
          </a:p>
          <a:p>
            <a:pPr marL="166421" lvl="1" indent="0">
              <a:buFont typeface="Arial" pitchFamily="34" charset="0"/>
              <a:buChar char="•"/>
            </a:pPr>
            <a:r>
              <a:rPr lang="en-IN" sz="1800" dirty="0">
                <a:solidFill>
                  <a:srgbClr val="1D617A"/>
                </a:solidFill>
                <a:latin typeface="Poppins Light"/>
              </a:rPr>
              <a:t> The restaurants can manage food items, accept orders,  create menu categories, they can accept payments using the website</a:t>
            </a:r>
            <a:endParaRPr lang="en-US" sz="1400" dirty="0">
              <a:solidFill>
                <a:srgbClr val="1D617A"/>
              </a:solidFill>
              <a:latin typeface="Poppins Light"/>
            </a:endParaRPr>
          </a:p>
          <a:p>
            <a:pPr marL="332842" lvl="1" indent="-166421">
              <a:buFont typeface="Arial"/>
              <a:buChar char="•"/>
            </a:pPr>
            <a:r>
              <a:rPr lang="en-IN" sz="1800" dirty="0">
                <a:solidFill>
                  <a:srgbClr val="1D617A"/>
                </a:solidFill>
                <a:latin typeface="Poppins Light"/>
              </a:rPr>
              <a:t>Today inflation rates are increasing rapidly, so in such time to have a</a:t>
            </a:r>
          </a:p>
          <a:p>
            <a:pPr marL="166421" lvl="1" indent="0">
              <a:buNone/>
            </a:pPr>
            <a:r>
              <a:rPr lang="en-IN" sz="1800" dirty="0">
                <a:solidFill>
                  <a:srgbClr val="1D617A"/>
                </a:solidFill>
                <a:latin typeface="Poppins Light"/>
              </a:rPr>
              <a:t>   fine dining experience at the restaurant is not feasible for everyone. </a:t>
            </a:r>
          </a:p>
          <a:p>
            <a:pPr marL="166421" lvl="1" indent="0">
              <a:buNone/>
            </a:pPr>
            <a:r>
              <a:rPr lang="en-IN" sz="1800" dirty="0">
                <a:solidFill>
                  <a:srgbClr val="1D617A"/>
                </a:solidFill>
                <a:latin typeface="Poppins Light"/>
              </a:rPr>
              <a:t>   This way people can have their favourite food delivered at their home.</a:t>
            </a:r>
            <a:endParaRPr lang="en-US" sz="1800" dirty="0">
              <a:solidFill>
                <a:srgbClr val="1D617A"/>
              </a:solidFill>
              <a:latin typeface="Poppins Light"/>
            </a:endParaRPr>
          </a:p>
          <a:p>
            <a:pPr marL="0" indent="0">
              <a:buNone/>
            </a:pPr>
            <a:endParaRPr lang="en-IN" sz="1600" dirty="0"/>
          </a:p>
        </p:txBody>
      </p:sp>
    </p:spTree>
    <p:extLst>
      <p:ext uri="{BB962C8B-B14F-4D97-AF65-F5344CB8AC3E}">
        <p14:creationId xmlns="" xmlns:p14="http://schemas.microsoft.com/office/powerpoint/2010/main" val="3060352862"/>
      </p:ext>
    </p:extLst>
  </p:cSld>
  <p:clrMapOvr>
    <a:masterClrMapping/>
  </p:clrMapOvr>
  <p:transition spd="slow">
    <p:pull dir="ld"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DD5CDF78-8C57-46C9-9829-ADB8A3B199F7}"/>
              </a:ext>
            </a:extLst>
          </p:cNvPr>
          <p:cNvSpPr txBox="1"/>
          <p:nvPr/>
        </p:nvSpPr>
        <p:spPr>
          <a:xfrm>
            <a:off x="1428728" y="214296"/>
            <a:ext cx="6357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chemeClr val="accent5">
                    <a:lumMod val="50000"/>
                  </a:schemeClr>
                </a:solidFill>
              </a:rPr>
              <a:t>Food Items Table</a:t>
            </a:r>
          </a:p>
        </p:txBody>
      </p:sp>
      <p:pic>
        <p:nvPicPr>
          <p:cNvPr id="5" name="Picture 4" descr="tableFoodItem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256" y="1233300"/>
            <a:ext cx="8497487" cy="2676899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569601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DD5CDF78-8C57-46C9-9829-ADB8A3B199F7}"/>
              </a:ext>
            </a:extLst>
          </p:cNvPr>
          <p:cNvSpPr txBox="1"/>
          <p:nvPr/>
        </p:nvSpPr>
        <p:spPr>
          <a:xfrm>
            <a:off x="1428728" y="214296"/>
            <a:ext cx="6357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chemeClr val="accent5">
                    <a:lumMod val="50000"/>
                  </a:schemeClr>
                </a:solidFill>
              </a:rPr>
              <a:t>Order Master Table</a:t>
            </a:r>
          </a:p>
        </p:txBody>
      </p:sp>
      <p:pic>
        <p:nvPicPr>
          <p:cNvPr id="4" name="Picture 3" descr="tableOrderMaste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204" y="1261879"/>
            <a:ext cx="8173591" cy="2619741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569601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DD5CDF78-8C57-46C9-9829-ADB8A3B199F7}"/>
              </a:ext>
            </a:extLst>
          </p:cNvPr>
          <p:cNvSpPr txBox="1"/>
          <p:nvPr/>
        </p:nvSpPr>
        <p:spPr>
          <a:xfrm>
            <a:off x="1428728" y="214296"/>
            <a:ext cx="6357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chemeClr val="accent5">
                    <a:lumMod val="50000"/>
                  </a:schemeClr>
                </a:solidFill>
              </a:rPr>
              <a:t>Order Details Table</a:t>
            </a:r>
          </a:p>
        </p:txBody>
      </p:sp>
      <p:pic>
        <p:nvPicPr>
          <p:cNvPr id="5" name="Picture 4" descr="tableOrderDetail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66630"/>
            <a:ext cx="9144000" cy="2410239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569601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DD5CDF78-8C57-46C9-9829-ADB8A3B199F7}"/>
              </a:ext>
            </a:extLst>
          </p:cNvPr>
          <p:cNvSpPr txBox="1"/>
          <p:nvPr/>
        </p:nvSpPr>
        <p:spPr>
          <a:xfrm>
            <a:off x="1428728" y="214296"/>
            <a:ext cx="6357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chemeClr val="accent5">
                    <a:lumMod val="50000"/>
                  </a:schemeClr>
                </a:solidFill>
              </a:rPr>
              <a:t>Payments Table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1750" y="1236663"/>
            <a:ext cx="9078913" cy="266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1569601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DD5CDF78-8C57-46C9-9829-ADB8A3B199F7}"/>
              </a:ext>
            </a:extLst>
          </p:cNvPr>
          <p:cNvSpPr txBox="1"/>
          <p:nvPr/>
        </p:nvSpPr>
        <p:spPr>
          <a:xfrm>
            <a:off x="1428728" y="214296"/>
            <a:ext cx="6357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chemeClr val="accent5">
                    <a:lumMod val="50000"/>
                  </a:schemeClr>
                </a:solidFill>
              </a:rPr>
              <a:t>Delivery Table</a:t>
            </a:r>
          </a:p>
        </p:txBody>
      </p:sp>
      <p:pic>
        <p:nvPicPr>
          <p:cNvPr id="5" name="Picture 4" descr="tableDeliver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7348"/>
            <a:ext cx="9144000" cy="4576152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569601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DD5CDF78-8C57-46C9-9829-ADB8A3B199F7}"/>
              </a:ext>
            </a:extLst>
          </p:cNvPr>
          <p:cNvSpPr txBox="1"/>
          <p:nvPr/>
        </p:nvSpPr>
        <p:spPr>
          <a:xfrm>
            <a:off x="1428728" y="214296"/>
            <a:ext cx="6357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chemeClr val="accent5">
                    <a:lumMod val="50000"/>
                  </a:schemeClr>
                </a:solidFill>
              </a:rPr>
              <a:t>Feedbacks Table</a:t>
            </a:r>
          </a:p>
        </p:txBody>
      </p:sp>
      <p:pic>
        <p:nvPicPr>
          <p:cNvPr id="4" name="Picture 3" descr="tableFeedback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20979"/>
            <a:ext cx="9144000" cy="2901542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569601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DD5CDF78-8C57-46C9-9829-ADB8A3B199F7}"/>
              </a:ext>
            </a:extLst>
          </p:cNvPr>
          <p:cNvSpPr txBox="1"/>
          <p:nvPr/>
        </p:nvSpPr>
        <p:spPr>
          <a:xfrm>
            <a:off x="1357290" y="2214560"/>
            <a:ext cx="63579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600" b="1" dirty="0" smtClean="0">
                <a:solidFill>
                  <a:schemeClr val="accent5">
                    <a:lumMod val="50000"/>
                  </a:schemeClr>
                </a:solidFill>
              </a:rPr>
              <a:t>Reports</a:t>
            </a:r>
            <a:endParaRPr lang="en-IN" sz="3600" b="1" dirty="0" smtClean="0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569601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DD5CDF78-8C57-46C9-9829-ADB8A3B199F7}"/>
              </a:ext>
            </a:extLst>
          </p:cNvPr>
          <p:cNvSpPr txBox="1"/>
          <p:nvPr/>
        </p:nvSpPr>
        <p:spPr>
          <a:xfrm>
            <a:off x="1428728" y="214296"/>
            <a:ext cx="6357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chemeClr val="accent5">
                    <a:lumMod val="50000"/>
                  </a:schemeClr>
                </a:solidFill>
              </a:rPr>
              <a:t>Reports For Feedback Table</a:t>
            </a:r>
          </a:p>
        </p:txBody>
      </p:sp>
      <p:pic>
        <p:nvPicPr>
          <p:cNvPr id="5" name="Picture 4" descr="Report feedback 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5980"/>
            <a:ext cx="9144000" cy="428752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569601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DD5CDF78-8C57-46C9-9829-ADB8A3B199F7}"/>
              </a:ext>
            </a:extLst>
          </p:cNvPr>
          <p:cNvSpPr txBox="1"/>
          <p:nvPr/>
        </p:nvSpPr>
        <p:spPr>
          <a:xfrm>
            <a:off x="1428728" y="214296"/>
            <a:ext cx="6357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chemeClr val="accent5">
                    <a:lumMod val="50000"/>
                  </a:schemeClr>
                </a:solidFill>
              </a:rPr>
              <a:t>Reports For Feedback Table</a:t>
            </a:r>
          </a:p>
        </p:txBody>
      </p:sp>
      <p:pic>
        <p:nvPicPr>
          <p:cNvPr id="4" name="Picture 3" descr="Report feedback 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3012"/>
            <a:ext cx="9144000" cy="4460488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569601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DD5CDF78-8C57-46C9-9829-ADB8A3B199F7}"/>
              </a:ext>
            </a:extLst>
          </p:cNvPr>
          <p:cNvSpPr txBox="1"/>
          <p:nvPr/>
        </p:nvSpPr>
        <p:spPr>
          <a:xfrm>
            <a:off x="1428728" y="214296"/>
            <a:ext cx="6357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chemeClr val="accent5">
                    <a:lumMod val="50000"/>
                  </a:schemeClr>
                </a:solidFill>
              </a:rPr>
              <a:t>Reports For Feedback Table</a:t>
            </a:r>
          </a:p>
        </p:txBody>
      </p:sp>
      <p:pic>
        <p:nvPicPr>
          <p:cNvPr id="5" name="Picture 4" descr="Report feedback 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3012"/>
            <a:ext cx="9144000" cy="4460488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569601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sz="3200" spc="157" dirty="0">
                <a:solidFill>
                  <a:srgbClr val="1D617A"/>
                </a:solidFill>
                <a:latin typeface="Poppins Bold Italics"/>
              </a:rPr>
              <a:t>Tools and Technologies Used</a:t>
            </a:r>
            <a:endParaRPr lang="en-IN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>
            <a:noAutofit/>
          </a:bodyPr>
          <a:lstStyle/>
          <a:p>
            <a:pPr marL="332841" lvl="1" indent="-166421">
              <a:buFont typeface="Arial"/>
              <a:buChar char="•"/>
            </a:pPr>
            <a:r>
              <a:rPr lang="en-IN" sz="1800" b="1" dirty="0">
                <a:solidFill>
                  <a:srgbClr val="1D617A"/>
                </a:solidFill>
                <a:latin typeface="Poppins Light"/>
              </a:rPr>
              <a:t>Frontend </a:t>
            </a:r>
            <a:r>
              <a:rPr lang="en-IN" sz="1800" dirty="0">
                <a:solidFill>
                  <a:srgbClr val="1D617A"/>
                </a:solidFill>
                <a:latin typeface="Poppins Light"/>
              </a:rPr>
              <a:t>: Python  </a:t>
            </a:r>
            <a:r>
              <a:rPr lang="en-IN" sz="1800" dirty="0" err="1">
                <a:solidFill>
                  <a:srgbClr val="1D617A"/>
                </a:solidFill>
                <a:latin typeface="Poppins Light"/>
              </a:rPr>
              <a:t>Django</a:t>
            </a:r>
            <a:r>
              <a:rPr lang="en-IN" sz="1800" dirty="0">
                <a:solidFill>
                  <a:srgbClr val="1D617A"/>
                </a:solidFill>
                <a:latin typeface="Poppins Light"/>
              </a:rPr>
              <a:t> v3.1</a:t>
            </a:r>
          </a:p>
          <a:p>
            <a:pPr marL="332841" lvl="1" indent="-166421">
              <a:buFont typeface="Arial"/>
              <a:buChar char="•"/>
            </a:pPr>
            <a:r>
              <a:rPr lang="en-IN" sz="1800" b="1" dirty="0">
                <a:solidFill>
                  <a:srgbClr val="1D617A"/>
                </a:solidFill>
                <a:latin typeface="Poppins Light"/>
              </a:rPr>
              <a:t>Backend </a:t>
            </a:r>
            <a:r>
              <a:rPr lang="en-IN" sz="1800" dirty="0">
                <a:solidFill>
                  <a:srgbClr val="1D617A"/>
                </a:solidFill>
                <a:latin typeface="Poppins Light"/>
              </a:rPr>
              <a:t>: </a:t>
            </a:r>
            <a:r>
              <a:rPr lang="en-IN" sz="1800" dirty="0" err="1">
                <a:solidFill>
                  <a:srgbClr val="1D617A"/>
                </a:solidFill>
                <a:latin typeface="Poppins Light"/>
              </a:rPr>
              <a:t>MySQL</a:t>
            </a:r>
            <a:r>
              <a:rPr lang="en-IN" sz="1800" dirty="0">
                <a:solidFill>
                  <a:srgbClr val="1D617A"/>
                </a:solidFill>
                <a:latin typeface="Poppins Light"/>
              </a:rPr>
              <a:t> v5.6</a:t>
            </a:r>
          </a:p>
          <a:p>
            <a:pPr marL="332841" lvl="1" indent="-166421">
              <a:buFont typeface="Arial"/>
              <a:buChar char="•"/>
            </a:pPr>
            <a:r>
              <a:rPr lang="en-IN" sz="1800" b="1" dirty="0">
                <a:solidFill>
                  <a:srgbClr val="1D617A"/>
                </a:solidFill>
                <a:latin typeface="Poppins Light"/>
              </a:rPr>
              <a:t>Other Tools</a:t>
            </a:r>
            <a:r>
              <a:rPr lang="en-IN" sz="1800" dirty="0">
                <a:solidFill>
                  <a:srgbClr val="1D617A"/>
                </a:solidFill>
                <a:latin typeface="Poppins Light"/>
              </a:rPr>
              <a:t>: </a:t>
            </a:r>
            <a:r>
              <a:rPr lang="en-IN" sz="1800" dirty="0" err="1">
                <a:solidFill>
                  <a:srgbClr val="1D617A"/>
                </a:solidFill>
                <a:latin typeface="Poppins Light"/>
              </a:rPr>
              <a:t>Edraw</a:t>
            </a:r>
            <a:r>
              <a:rPr lang="en-IN" sz="1800" dirty="0">
                <a:solidFill>
                  <a:srgbClr val="1D617A"/>
                </a:solidFill>
                <a:latin typeface="Poppins Light"/>
              </a:rPr>
              <a:t> Max 9.0,  </a:t>
            </a:r>
          </a:p>
          <a:p>
            <a:pPr marL="332841" lvl="1" indent="-166421">
              <a:buNone/>
            </a:pPr>
            <a:r>
              <a:rPr lang="en-IN" sz="1800" dirty="0">
                <a:solidFill>
                  <a:srgbClr val="1D617A"/>
                </a:solidFill>
                <a:latin typeface="Poppins Light"/>
              </a:rPr>
              <a:t>		Microsoft PowerPoint 2010</a:t>
            </a:r>
          </a:p>
          <a:p>
            <a:pPr marL="332841" lvl="1" indent="-166421">
              <a:buNone/>
            </a:pPr>
            <a:endParaRPr lang="en-US" sz="1800" dirty="0">
              <a:solidFill>
                <a:srgbClr val="1D617A"/>
              </a:solidFill>
              <a:latin typeface="Poppins Light"/>
            </a:endParaRPr>
          </a:p>
        </p:txBody>
      </p:sp>
      <p:pic>
        <p:nvPicPr>
          <p:cNvPr id="1026" name="Picture 2" descr="E:\Study\SEM 5\PROJECT\Presentation\django.jpg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5000628" y="1428742"/>
            <a:ext cx="3500462" cy="928694"/>
          </a:xfrm>
          <a:prstGeom prst="rect">
            <a:avLst/>
          </a:prstGeom>
          <a:noFill/>
        </p:spPr>
      </p:pic>
      <p:pic>
        <p:nvPicPr>
          <p:cNvPr id="1027" name="Picture 3" descr="E:\Study\SEM 5\PROJECT\Presentation\mysql_PNG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43438" y="2571750"/>
            <a:ext cx="1928826" cy="1366617"/>
          </a:xfrm>
          <a:prstGeom prst="rect">
            <a:avLst/>
          </a:prstGeom>
          <a:noFill/>
        </p:spPr>
      </p:pic>
      <p:pic>
        <p:nvPicPr>
          <p:cNvPr id="1029" name="Picture 5" descr="E:\Study\SEM 5\PROJECT\Presentation\edraw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715932" y="2500312"/>
            <a:ext cx="1955011" cy="1428760"/>
          </a:xfrm>
          <a:prstGeom prst="rect">
            <a:avLst/>
          </a:prstGeom>
          <a:noFill/>
        </p:spPr>
      </p:pic>
      <p:pic>
        <p:nvPicPr>
          <p:cNvPr id="1030" name="Picture 6" descr="E:\Study\SEM 5\PROJECT\Presentation\powerpoint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500166" y="3071816"/>
            <a:ext cx="2286016" cy="142876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3060352862"/>
      </p:ext>
    </p:extLst>
  </p:cSld>
  <p:clrMapOvr>
    <a:masterClrMapping/>
  </p:clrMapOvr>
  <p:transition spd="slow">
    <p:pull dir="ld"/>
  </p:transition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DD5CDF78-8C57-46C9-9829-ADB8A3B199F7}"/>
              </a:ext>
            </a:extLst>
          </p:cNvPr>
          <p:cNvSpPr txBox="1"/>
          <p:nvPr/>
        </p:nvSpPr>
        <p:spPr>
          <a:xfrm>
            <a:off x="1428728" y="214296"/>
            <a:ext cx="6357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chemeClr val="accent5">
                    <a:lumMod val="50000"/>
                  </a:schemeClr>
                </a:solidFill>
              </a:rPr>
              <a:t>Reports For Feedback Table</a:t>
            </a:r>
          </a:p>
        </p:txBody>
      </p:sp>
      <p:pic>
        <p:nvPicPr>
          <p:cNvPr id="4" name="Picture 3" descr="Report feedback 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28742"/>
            <a:ext cx="9144000" cy="3084151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569601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DD5CDF78-8C57-46C9-9829-ADB8A3B199F7}"/>
              </a:ext>
            </a:extLst>
          </p:cNvPr>
          <p:cNvSpPr txBox="1"/>
          <p:nvPr/>
        </p:nvSpPr>
        <p:spPr>
          <a:xfrm>
            <a:off x="1428728" y="214296"/>
            <a:ext cx="6357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chemeClr val="accent5">
                    <a:lumMod val="50000"/>
                  </a:schemeClr>
                </a:solidFill>
              </a:rPr>
              <a:t>Reports For Payment Table</a:t>
            </a:r>
          </a:p>
        </p:txBody>
      </p:sp>
      <p:pic>
        <p:nvPicPr>
          <p:cNvPr id="5" name="Picture 4" descr="Report  payment 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2950"/>
            <a:ext cx="9144000" cy="447055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569601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DD5CDF78-8C57-46C9-9829-ADB8A3B199F7}"/>
              </a:ext>
            </a:extLst>
          </p:cNvPr>
          <p:cNvSpPr txBox="1"/>
          <p:nvPr/>
        </p:nvSpPr>
        <p:spPr>
          <a:xfrm>
            <a:off x="1428728" y="214296"/>
            <a:ext cx="6357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chemeClr val="accent5">
                    <a:lumMod val="50000"/>
                  </a:schemeClr>
                </a:solidFill>
              </a:rPr>
              <a:t>Reports For Payment Table</a:t>
            </a:r>
          </a:p>
        </p:txBody>
      </p:sp>
      <p:pic>
        <p:nvPicPr>
          <p:cNvPr id="4" name="Picture 3" descr="Report  payment 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28676"/>
            <a:ext cx="9144000" cy="373858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569601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DD5CDF78-8C57-46C9-9829-ADB8A3B199F7}"/>
              </a:ext>
            </a:extLst>
          </p:cNvPr>
          <p:cNvSpPr txBox="1"/>
          <p:nvPr/>
        </p:nvSpPr>
        <p:spPr>
          <a:xfrm>
            <a:off x="1428728" y="214296"/>
            <a:ext cx="6357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chemeClr val="accent5">
                    <a:lumMod val="50000"/>
                  </a:schemeClr>
                </a:solidFill>
              </a:rPr>
              <a:t>Reports For Delivery Table</a:t>
            </a:r>
          </a:p>
        </p:txBody>
      </p:sp>
      <p:pic>
        <p:nvPicPr>
          <p:cNvPr id="5" name="Picture 4" descr="Report delivery 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14362"/>
            <a:ext cx="9144000" cy="394763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569601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DD5CDF78-8C57-46C9-9829-ADB8A3B199F7}"/>
              </a:ext>
            </a:extLst>
          </p:cNvPr>
          <p:cNvSpPr txBox="1"/>
          <p:nvPr/>
        </p:nvSpPr>
        <p:spPr>
          <a:xfrm>
            <a:off x="1428728" y="214296"/>
            <a:ext cx="6357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chemeClr val="accent5">
                    <a:lumMod val="50000"/>
                  </a:schemeClr>
                </a:solidFill>
              </a:rPr>
              <a:t>Reports For Delivery Table</a:t>
            </a:r>
          </a:p>
        </p:txBody>
      </p:sp>
      <p:pic>
        <p:nvPicPr>
          <p:cNvPr id="4" name="Picture 3" descr="Report delivery 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9423"/>
            <a:ext cx="9144000" cy="4484077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569601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DD5CDF78-8C57-46C9-9829-ADB8A3B199F7}"/>
              </a:ext>
            </a:extLst>
          </p:cNvPr>
          <p:cNvSpPr txBox="1"/>
          <p:nvPr/>
        </p:nvSpPr>
        <p:spPr>
          <a:xfrm>
            <a:off x="1428728" y="214296"/>
            <a:ext cx="6357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chemeClr val="accent5">
                    <a:lumMod val="50000"/>
                  </a:schemeClr>
                </a:solidFill>
              </a:rPr>
              <a:t>Reports For Delivery Table</a:t>
            </a:r>
          </a:p>
        </p:txBody>
      </p:sp>
      <p:pic>
        <p:nvPicPr>
          <p:cNvPr id="5" name="Picture 4" descr="Report delivery 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36866"/>
            <a:ext cx="9144000" cy="2869768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569601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DD5CDF78-8C57-46C9-9829-ADB8A3B199F7}"/>
              </a:ext>
            </a:extLst>
          </p:cNvPr>
          <p:cNvSpPr txBox="1"/>
          <p:nvPr/>
        </p:nvSpPr>
        <p:spPr>
          <a:xfrm>
            <a:off x="1428728" y="214296"/>
            <a:ext cx="6357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chemeClr val="accent5">
                    <a:lumMod val="50000"/>
                  </a:schemeClr>
                </a:solidFill>
              </a:rPr>
              <a:t>Reports For Food Items Table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928676"/>
            <a:ext cx="9144000" cy="3771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1569601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DD5CDF78-8C57-46C9-9829-ADB8A3B199F7}"/>
              </a:ext>
            </a:extLst>
          </p:cNvPr>
          <p:cNvSpPr txBox="1"/>
          <p:nvPr/>
        </p:nvSpPr>
        <p:spPr>
          <a:xfrm>
            <a:off x="1428728" y="214296"/>
            <a:ext cx="6357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chemeClr val="accent5">
                    <a:lumMod val="50000"/>
                  </a:schemeClr>
                </a:solidFill>
              </a:rPr>
              <a:t>Reports For Food Items Table</a:t>
            </a:r>
          </a:p>
        </p:txBody>
      </p:sp>
      <p:pic>
        <p:nvPicPr>
          <p:cNvPr id="5" name="Picture 4" descr="Report food item 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9398"/>
            <a:ext cx="9144000" cy="2784703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569601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DD5CDF78-8C57-46C9-9829-ADB8A3B199F7}"/>
              </a:ext>
            </a:extLst>
          </p:cNvPr>
          <p:cNvSpPr txBox="1"/>
          <p:nvPr/>
        </p:nvSpPr>
        <p:spPr>
          <a:xfrm>
            <a:off x="1428728" y="214296"/>
            <a:ext cx="6357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chemeClr val="accent5">
                    <a:lumMod val="50000"/>
                  </a:schemeClr>
                </a:solidFill>
              </a:rPr>
              <a:t>Reports For Food Items Table</a:t>
            </a:r>
          </a:p>
        </p:txBody>
      </p:sp>
      <p:pic>
        <p:nvPicPr>
          <p:cNvPr id="4" name="Picture 3" descr="Report food item 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86092"/>
            <a:ext cx="9144000" cy="277131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569601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DD5CDF78-8C57-46C9-9829-ADB8A3B199F7}"/>
              </a:ext>
            </a:extLst>
          </p:cNvPr>
          <p:cNvSpPr txBox="1"/>
          <p:nvPr/>
        </p:nvSpPr>
        <p:spPr>
          <a:xfrm>
            <a:off x="1428728" y="214296"/>
            <a:ext cx="6357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chemeClr val="accent5">
                    <a:lumMod val="50000"/>
                  </a:schemeClr>
                </a:solidFill>
              </a:rPr>
              <a:t>Reports For Food Items Table</a:t>
            </a:r>
          </a:p>
        </p:txBody>
      </p:sp>
      <p:pic>
        <p:nvPicPr>
          <p:cNvPr id="5" name="Picture 4" descr="Report food ite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05380"/>
            <a:ext cx="9144000" cy="443812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569601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DD5CDF78-8C57-46C9-9829-ADB8A3B199F7}"/>
              </a:ext>
            </a:extLst>
          </p:cNvPr>
          <p:cNvSpPr txBox="1"/>
          <p:nvPr/>
        </p:nvSpPr>
        <p:spPr>
          <a:xfrm>
            <a:off x="1357290" y="2071684"/>
            <a:ext cx="635798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400" b="1" dirty="0" smtClean="0">
                <a:solidFill>
                  <a:schemeClr val="accent5">
                    <a:lumMod val="50000"/>
                  </a:schemeClr>
                </a:solidFill>
              </a:rPr>
              <a:t>Screen Layouts</a:t>
            </a:r>
          </a:p>
        </p:txBody>
      </p:sp>
    </p:spTree>
    <p:extLst>
      <p:ext uri="{BB962C8B-B14F-4D97-AF65-F5344CB8AC3E}">
        <p14:creationId xmlns="" xmlns:p14="http://schemas.microsoft.com/office/powerpoint/2010/main" val="1569601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DD5CDF78-8C57-46C9-9829-ADB8A3B199F7}"/>
              </a:ext>
            </a:extLst>
          </p:cNvPr>
          <p:cNvSpPr txBox="1"/>
          <p:nvPr/>
        </p:nvSpPr>
        <p:spPr>
          <a:xfrm>
            <a:off x="1428728" y="214296"/>
            <a:ext cx="6357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chemeClr val="accent5">
                    <a:lumMod val="50000"/>
                  </a:schemeClr>
                </a:solidFill>
              </a:rPr>
              <a:t>Printing Reports For Food Items Table</a:t>
            </a:r>
          </a:p>
        </p:txBody>
      </p:sp>
      <p:pic>
        <p:nvPicPr>
          <p:cNvPr id="5" name="Picture 4" descr="Report food item 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09020"/>
            <a:ext cx="8335539" cy="433448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569601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DD5CDF78-8C57-46C9-9829-ADB8A3B199F7}"/>
              </a:ext>
            </a:extLst>
          </p:cNvPr>
          <p:cNvSpPr txBox="1"/>
          <p:nvPr/>
        </p:nvSpPr>
        <p:spPr>
          <a:xfrm>
            <a:off x="1428728" y="214296"/>
            <a:ext cx="6357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chemeClr val="accent5">
                    <a:lumMod val="50000"/>
                  </a:schemeClr>
                </a:solidFill>
              </a:rPr>
              <a:t>Reports For Order Table</a:t>
            </a:r>
          </a:p>
        </p:txBody>
      </p:sp>
      <p:pic>
        <p:nvPicPr>
          <p:cNvPr id="4" name="Picture 3" descr="Report orders 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06967"/>
            <a:ext cx="9144000" cy="4436533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569601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DD5CDF78-8C57-46C9-9829-ADB8A3B199F7}"/>
              </a:ext>
            </a:extLst>
          </p:cNvPr>
          <p:cNvSpPr txBox="1"/>
          <p:nvPr/>
        </p:nvSpPr>
        <p:spPr>
          <a:xfrm>
            <a:off x="1428728" y="214296"/>
            <a:ext cx="6357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chemeClr val="accent5">
                    <a:lumMod val="50000"/>
                  </a:schemeClr>
                </a:solidFill>
              </a:rPr>
              <a:t>Reports For Order Table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642924"/>
            <a:ext cx="9144000" cy="447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1569601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DD5CDF78-8C57-46C9-9829-ADB8A3B199F7}"/>
              </a:ext>
            </a:extLst>
          </p:cNvPr>
          <p:cNvSpPr txBox="1"/>
          <p:nvPr/>
        </p:nvSpPr>
        <p:spPr>
          <a:xfrm>
            <a:off x="1428728" y="214296"/>
            <a:ext cx="6357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chemeClr val="accent5">
                    <a:lumMod val="50000"/>
                  </a:schemeClr>
                </a:solidFill>
              </a:rPr>
              <a:t>Reports For Order Table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688188"/>
            <a:ext cx="9144000" cy="4455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1569601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DD5CDF78-8C57-46C9-9829-ADB8A3B199F7}"/>
              </a:ext>
            </a:extLst>
          </p:cNvPr>
          <p:cNvSpPr txBox="1"/>
          <p:nvPr/>
        </p:nvSpPr>
        <p:spPr>
          <a:xfrm>
            <a:off x="1285852" y="1785932"/>
            <a:ext cx="635798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400" b="1" dirty="0" smtClean="0">
                <a:solidFill>
                  <a:schemeClr val="accent5">
                    <a:lumMod val="50000"/>
                  </a:schemeClr>
                </a:solidFill>
              </a:rPr>
              <a:t>Thank You</a:t>
            </a:r>
          </a:p>
        </p:txBody>
      </p:sp>
    </p:spTree>
    <p:extLst>
      <p:ext uri="{BB962C8B-B14F-4D97-AF65-F5344CB8AC3E}">
        <p14:creationId xmlns="" xmlns:p14="http://schemas.microsoft.com/office/powerpoint/2010/main" val="1569601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serVali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39670"/>
            <a:ext cx="9144000" cy="420383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DD5CDF78-8C57-46C9-9829-ADB8A3B199F7}"/>
              </a:ext>
            </a:extLst>
          </p:cNvPr>
          <p:cNvSpPr txBox="1"/>
          <p:nvPr/>
        </p:nvSpPr>
        <p:spPr>
          <a:xfrm>
            <a:off x="1428728" y="214296"/>
            <a:ext cx="6357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chemeClr val="accent5">
                    <a:lumMod val="50000"/>
                  </a:schemeClr>
                </a:solidFill>
              </a:rPr>
              <a:t>Login Page-Valid</a:t>
            </a:r>
          </a:p>
        </p:txBody>
      </p:sp>
    </p:spTree>
    <p:extLst>
      <p:ext uri="{BB962C8B-B14F-4D97-AF65-F5344CB8AC3E}">
        <p14:creationId xmlns="" xmlns:p14="http://schemas.microsoft.com/office/powerpoint/2010/main" val="1569601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2326</TotalTime>
  <Words>647</Words>
  <Application>Microsoft Office PowerPoint</Application>
  <PresentationFormat>On-screen Show (16:9)</PresentationFormat>
  <Paragraphs>130</Paragraphs>
  <Slides>84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84</vt:i4>
      </vt:variant>
    </vt:vector>
  </HeadingPairs>
  <TitlesOfParts>
    <vt:vector size="85" baseType="lpstr">
      <vt:lpstr>Office Theme</vt:lpstr>
      <vt:lpstr>Slide 1</vt:lpstr>
      <vt:lpstr>INDEX</vt:lpstr>
      <vt:lpstr>About Company</vt:lpstr>
      <vt:lpstr>Company Details</vt:lpstr>
      <vt:lpstr>About Project</vt:lpstr>
      <vt:lpstr>Requirement Gathering</vt:lpstr>
      <vt:lpstr>Tools and Technologies Used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  <vt:lpstr>Slide 75</vt:lpstr>
      <vt:lpstr>Slide 76</vt:lpstr>
      <vt:lpstr>Slide 77</vt:lpstr>
      <vt:lpstr>Slide 78</vt:lpstr>
      <vt:lpstr>Slide 79</vt:lpstr>
      <vt:lpstr>Slide 80</vt:lpstr>
      <vt:lpstr>Slide 81</vt:lpstr>
      <vt:lpstr>Slide 82</vt:lpstr>
      <vt:lpstr>Slide 83</vt:lpstr>
      <vt:lpstr>Slide 84</vt:lpstr>
    </vt:vector>
  </TitlesOfParts>
  <Company>Microsoft Corporation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Registered User</dc:creator>
  <cp:lastModifiedBy>Windows User</cp:lastModifiedBy>
  <cp:revision>406</cp:revision>
  <dcterms:created xsi:type="dcterms:W3CDTF">2014-04-01T16:27:38Z</dcterms:created>
  <dcterms:modified xsi:type="dcterms:W3CDTF">2021-03-18T05:37:51Z</dcterms:modified>
</cp:coreProperties>
</file>